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303" r:id="rId2"/>
    <p:sldId id="304" r:id="rId3"/>
    <p:sldId id="331" r:id="rId4"/>
    <p:sldId id="333" r:id="rId5"/>
    <p:sldId id="335" r:id="rId6"/>
    <p:sldId id="320" r:id="rId7"/>
    <p:sldId id="321" r:id="rId8"/>
    <p:sldId id="328" r:id="rId9"/>
    <p:sldId id="336" r:id="rId10"/>
    <p:sldId id="265" r:id="rId11"/>
    <p:sldId id="334" r:id="rId12"/>
    <p:sldId id="32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00FF"/>
    <a:srgbClr val="0000FF"/>
    <a:srgbClr val="000000"/>
    <a:srgbClr val="000099"/>
    <a:srgbClr val="660033"/>
    <a:srgbClr val="FF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3" autoAdjust="0"/>
    <p:restoredTop sz="94664" autoAdjust="0"/>
  </p:normalViewPr>
  <p:slideViewPr>
    <p:cSldViewPr>
      <p:cViewPr varScale="1">
        <p:scale>
          <a:sx n="74" d="100"/>
          <a:sy n="74" d="100"/>
        </p:scale>
        <p:origin x="6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.VnTime" panose="020B720000000000000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.VnTime" panose="020B720000000000000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.VnTime" panose="020B7200000000000000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.VnTime" panose="020B7200000000000000" pitchFamily="34" charset="0"/>
              </a:defRPr>
            </a:lvl1pPr>
          </a:lstStyle>
          <a:p>
            <a:pPr>
              <a:defRPr/>
            </a:pPr>
            <a:fld id="{CF50348D-C7ED-4931-A59A-B33257B8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85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53B99-3802-414F-ABC8-3A744B845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8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493F1-FD66-47A6-9784-8F9181ACD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6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49ADA-84DB-43E0-B2CF-AB27EFBF0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3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B41B6-9BE3-4C6D-9E82-B1873EFB93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53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65942-4DF2-437F-A281-2CE605DD0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82127-411C-4E20-88B5-6108B0CA7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1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69149-B249-4539-B7A5-5716F637A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0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47356-DEE2-4331-84F1-4AA3A3185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33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3BBCC-81D8-4031-9E29-4CE816C70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5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D5C8A-3305-45E9-8E36-7F5F3529E0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55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8BB66-86CA-40DF-8536-B3D9793C0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87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94DD4-AE85-4724-A22F-A495B52FC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3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fld id="{C4292ADD-9496-42F1-B7B7-0C7C3EC40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.VnTime" panose="020B7200000000000000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gif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ma"/><Relationship Id="rId2" Type="http://schemas.microsoft.com/office/2007/relationships/media" Target="../media/media3.wma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ma"/><Relationship Id="rId2" Type="http://schemas.microsoft.com/office/2007/relationships/media" Target="../media/media4.wm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ma"/><Relationship Id="rId2" Type="http://schemas.microsoft.com/office/2007/relationships/media" Target="../media/media5.wm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audio" Target="../media/media6.wma"/><Relationship Id="rId7" Type="http://schemas.openxmlformats.org/officeDocument/2006/relationships/image" Target="../media/image8.jpeg"/><Relationship Id="rId2" Type="http://schemas.microsoft.com/office/2007/relationships/media" Target="../media/media6.wma"/><Relationship Id="rId1" Type="http://schemas.openxmlformats.org/officeDocument/2006/relationships/tags" Target="../tags/tag5.xml"/><Relationship Id="rId6" Type="http://schemas.openxmlformats.org/officeDocument/2006/relationships/image" Target="../media/image7.jpeg"/><Relationship Id="rId11" Type="http://schemas.openxmlformats.org/officeDocument/2006/relationships/image" Target="../media/image3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ma"/><Relationship Id="rId2" Type="http://schemas.microsoft.com/office/2007/relationships/media" Target="../media/media7.wma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media8.wma"/><Relationship Id="rId7" Type="http://schemas.openxmlformats.org/officeDocument/2006/relationships/image" Target="../media/image14.png"/><Relationship Id="rId2" Type="http://schemas.microsoft.com/office/2007/relationships/media" Target="../media/media8.wma"/><Relationship Id="rId1" Type="http://schemas.openxmlformats.org/officeDocument/2006/relationships/tags" Target="../tags/tag7.xml"/><Relationship Id="rId6" Type="http://schemas.openxmlformats.org/officeDocument/2006/relationships/image" Target="../media/image13.png"/><Relationship Id="rId11" Type="http://schemas.openxmlformats.org/officeDocument/2006/relationships/image" Target="../media/image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ma"/><Relationship Id="rId2" Type="http://schemas.microsoft.com/office/2007/relationships/media" Target="../media/media9.wma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ma"/><Relationship Id="rId2" Type="http://schemas.microsoft.com/office/2007/relationships/media" Target="../media/media10.wma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ma"/><Relationship Id="rId2" Type="http://schemas.microsoft.com/office/2007/relationships/media" Target="../media/media11.wma"/><Relationship Id="rId1" Type="http://schemas.openxmlformats.org/officeDocument/2006/relationships/tags" Target="../tags/tag10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2.gif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E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848600" cy="1143000"/>
          </a:xfrm>
        </p:spPr>
        <p:txBody>
          <a:bodyPr anchor="ctr"/>
          <a:lstStyle/>
          <a:p>
            <a:pPr eaLnBrk="1" hangingPunct="1"/>
            <a:r>
              <a:rPr lang="en-US" sz="4000" b="1" smtClean="0">
                <a:latin typeface=".VnArial" panose="020B7200000000000000" pitchFamily="34" charset="0"/>
              </a:rPr>
              <a:t/>
            </a:r>
            <a:br>
              <a:rPr lang="en-US" sz="4000" b="1" smtClean="0">
                <a:latin typeface=".VnArial" panose="020B7200000000000000" pitchFamily="34" charset="0"/>
              </a:rPr>
            </a:br>
            <a:r>
              <a:rPr lang="en-US" sz="4000" b="1" smtClean="0">
                <a:latin typeface=".VnArial" panose="020B7200000000000000" pitchFamily="34" charset="0"/>
              </a:rPr>
              <a:t/>
            </a:r>
            <a:br>
              <a:rPr lang="en-US" sz="4000" b="1" smtClean="0">
                <a:latin typeface=".VnArial" panose="020B7200000000000000" pitchFamily="34" charset="0"/>
              </a:rPr>
            </a:br>
            <a:r>
              <a:rPr lang="en-US" sz="4000" b="1" smtClean="0">
                <a:latin typeface=".VnArial" panose="020B7200000000000000" pitchFamily="34" charset="0"/>
              </a:rPr>
              <a:t/>
            </a:r>
            <a:br>
              <a:rPr lang="en-US" sz="4000" b="1" smtClean="0">
                <a:latin typeface=".VnArial" panose="020B7200000000000000" pitchFamily="34" charset="0"/>
              </a:rPr>
            </a:br>
            <a:r>
              <a:rPr lang="en-US" sz="4000" b="1" smtClean="0">
                <a:latin typeface=".VnArial" panose="020B7200000000000000" pitchFamily="34" charset="0"/>
              </a:rPr>
              <a:t/>
            </a:r>
            <a:br>
              <a:rPr lang="en-US" sz="4000" b="1" smtClean="0">
                <a:latin typeface=".VnArial" panose="020B7200000000000000" pitchFamily="34" charset="0"/>
              </a:rPr>
            </a:br>
            <a:r>
              <a:rPr lang="en-US" sz="4000" b="1" smtClean="0">
                <a:latin typeface=".VnArial" panose="020B7200000000000000" pitchFamily="34" charset="0"/>
              </a:rPr>
              <a:t/>
            </a:r>
            <a:br>
              <a:rPr lang="en-US" sz="4000" b="1" smtClean="0">
                <a:latin typeface=".VnArial" panose="020B7200000000000000" pitchFamily="34" charset="0"/>
              </a:rPr>
            </a:br>
            <a:endParaRPr lang="en-US" sz="4000" b="1" smtClean="0">
              <a:latin typeface=".VnArial" panose="020B7200000000000000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400800" y="22860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sz="1800">
              <a:latin typeface="Arial" panose="020B0604020202020204" pitchFamily="34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429000" y="838200"/>
            <a:ext cx="312420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6500" b="1">
                <a:solidFill>
                  <a:srgbClr val="800080"/>
                </a:solidFill>
                <a:latin typeface=".VnAristote" panose="020B7200000000000000" pitchFamily="34" charset="0"/>
              </a:rPr>
              <a:t>Unit 12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1447800" y="2057400"/>
            <a:ext cx="7467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6000" b="1">
                <a:solidFill>
                  <a:srgbClr val="0000CC"/>
                </a:solidFill>
                <a:latin typeface=".VnRevue" panose="020B7200000000000000" pitchFamily="34" charset="0"/>
              </a:rPr>
              <a:t>A vacation abroad</a:t>
            </a:r>
          </a:p>
        </p:txBody>
      </p:sp>
      <p:pic>
        <p:nvPicPr>
          <p:cNvPr id="3079" name="Picture 7" descr="XMASCA~1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34000"/>
            <a:ext cx="2743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WordArt 8"/>
          <p:cNvSpPr>
            <a:spLocks noChangeArrowheads="1" noChangeShapeType="1" noTextEdit="1"/>
          </p:cNvSpPr>
          <p:nvPr/>
        </p:nvSpPr>
        <p:spPr bwMode="auto">
          <a:xfrm>
            <a:off x="1752600" y="3505200"/>
            <a:ext cx="62484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"/>
              <a:lightRig rig="legacyFlat3" dir="t"/>
            </a:scene3d>
            <a:sp3d extrusionH="887400" prstMaterial="legacyMatte">
              <a:extrusionClr>
                <a:srgbClr val="FFFF00"/>
              </a:extrusionClr>
              <a:contourClr>
                <a:srgbClr val="760000"/>
              </a:contour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60000"/>
                    </a:gs>
                    <a:gs pos="50000">
                      <a:srgbClr val="FF0000"/>
                    </a:gs>
                    <a:gs pos="100000">
                      <a:srgbClr val="760000"/>
                    </a:gs>
                  </a:gsLst>
                  <a:lin ang="5400000" scaled="1"/>
                </a:gradFill>
                <a:latin typeface="Arial Black" panose="020B0A04020102020204" pitchFamily="34" charset="0"/>
              </a:rPr>
              <a:t>Language Focus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6083">
    <p:sndAc>
      <p:stSnd>
        <p:snd r:embed="rId4" name="Unit 12 - 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70" decel="100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770" decel="100000"/>
                                        <p:tgtEl>
                                          <p:spTgt spid="645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1" presetClass="emph" presetSubtype="0" fill="hold" grpId="2" nodeType="afterEffect">
                                  <p:stCondLst>
                                    <p:cond delay="8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22" presetClass="emph" presetSubtype="0" fill="hold" grpId="3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4517" grpId="0"/>
      <p:bldP spid="64518" grpId="0"/>
      <p:bldP spid="64518" grpId="1"/>
      <p:bldP spid="64518" grpId="2"/>
      <p:bldP spid="64518" grpId="3"/>
      <p:bldP spid="645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455613" y="991901"/>
            <a:ext cx="8763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b="1" dirty="0" smtClean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Ba was taking a shower at </a:t>
            </a:r>
            <a:r>
              <a:rPr lang="en-US" b="1" dirty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8 o’clock last </a:t>
            </a:r>
            <a:r>
              <a:rPr lang="en-US" b="1" dirty="0" smtClean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night    </a:t>
            </a:r>
            <a:endParaRPr lang="en-US" b="1" u="sng" dirty="0">
              <a:solidFill>
                <a:srgbClr val="9900CC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557212" y="1826041"/>
            <a:ext cx="76723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b="1" dirty="0" smtClean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en-US" b="1" dirty="0" smtClean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99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eating dinner at that time</a:t>
            </a:r>
            <a:endParaRPr lang="en-US" b="1" dirty="0">
              <a:solidFill>
                <a:srgbClr val="9900CC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990600" y="2667230"/>
            <a:ext cx="42799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Past progressive tense</a:t>
            </a: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flipV="1">
            <a:off x="4837112" y="1503778"/>
            <a:ext cx="3468687" cy="587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228599" y="3620006"/>
            <a:ext cx="800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b="1">
                <a:solidFill>
                  <a:srgbClr val="FF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Form:</a:t>
            </a:r>
            <a:r>
              <a:rPr lang="en-US">
                <a:solidFill>
                  <a:srgbClr val="FF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en-US" b="1">
                <a:latin typeface="Times New Roman" panose="02020603050405020304" pitchFamily="18" charset="0"/>
                <a:cs typeface="Arial" panose="020B0604020202020204" pitchFamily="34" charset="0"/>
              </a:rPr>
              <a:t>S + WAS / WERE + V-ING…</a:t>
            </a:r>
          </a:p>
        </p:txBody>
      </p:sp>
      <p:sp>
        <p:nvSpPr>
          <p:cNvPr id="4103" name="Text Box 22"/>
          <p:cNvSpPr txBox="1">
            <a:spLocks noChangeArrowheads="1"/>
          </p:cNvSpPr>
          <p:nvPr/>
        </p:nvSpPr>
        <p:spPr bwMode="auto">
          <a:xfrm>
            <a:off x="0" y="0"/>
            <a:ext cx="49530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I- Past progressive tense</a:t>
            </a:r>
            <a:endParaRPr lang="en-US" sz="36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65559" name="Group 23"/>
          <p:cNvGrpSpPr>
            <a:grpSpLocks/>
          </p:cNvGrpSpPr>
          <p:nvPr/>
        </p:nvGrpSpPr>
        <p:grpSpPr bwMode="auto">
          <a:xfrm>
            <a:off x="1181100" y="1503778"/>
            <a:ext cx="2019300" cy="352425"/>
            <a:chOff x="2064" y="2976"/>
            <a:chExt cx="1152" cy="144"/>
          </a:xfrm>
        </p:grpSpPr>
        <p:sp>
          <p:nvSpPr>
            <p:cNvPr id="4110" name="Line 24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1" name="AutoShape 25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>
                <a:latin typeface="Arial Narrow" panose="020B0606020202030204" pitchFamily="34" charset="0"/>
              </a:endParaRPr>
            </a:p>
          </p:txBody>
        </p:sp>
      </p:grpSp>
      <p:grpSp>
        <p:nvGrpSpPr>
          <p:cNvPr id="65562" name="Group 26"/>
          <p:cNvGrpSpPr>
            <a:grpSpLocks/>
          </p:cNvGrpSpPr>
          <p:nvPr/>
        </p:nvGrpSpPr>
        <p:grpSpPr bwMode="auto">
          <a:xfrm>
            <a:off x="1752600" y="2457636"/>
            <a:ext cx="1676400" cy="304800"/>
            <a:chOff x="2064" y="2976"/>
            <a:chExt cx="1152" cy="144"/>
          </a:xfrm>
        </p:grpSpPr>
        <p:sp>
          <p:nvSpPr>
            <p:cNvPr id="4108" name="Line 27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AutoShape 28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>
                <a:latin typeface="Arial Narrow" panose="020B0606020202030204" pitchFamily="34" charset="0"/>
              </a:endParaRPr>
            </a:p>
          </p:txBody>
        </p:sp>
      </p:grpSp>
      <p:sp>
        <p:nvSpPr>
          <p:cNvPr id="65568" name="Text Box 32"/>
          <p:cNvSpPr txBox="1">
            <a:spLocks noChangeArrowheads="1"/>
          </p:cNvSpPr>
          <p:nvPr/>
        </p:nvSpPr>
        <p:spPr bwMode="auto">
          <a:xfrm>
            <a:off x="206375" y="4525476"/>
            <a:ext cx="888365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 dirty="0">
                <a:solidFill>
                  <a:srgbClr val="FF0066"/>
                </a:solidFill>
                <a:latin typeface="Times New Roman" panose="02020603050405020304" pitchFamily="18" charset="0"/>
              </a:rPr>
              <a:t>Use: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Diễn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tả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hành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động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xảy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tại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thời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điểm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xác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rõ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ràng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quá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khứ</a:t>
            </a:r>
            <a:r>
              <a:rPr lang="en-US" sz="2800" dirty="0">
                <a:latin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dấu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hiệu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nhận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biết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</a:rPr>
              <a:t>: at…yesterday/last…, from…to…, between….and…</a:t>
            </a:r>
          </a:p>
        </p:txBody>
      </p:sp>
      <p:sp>
        <p:nvSpPr>
          <p:cNvPr id="17" name="Line 10"/>
          <p:cNvSpPr>
            <a:spLocks noChangeShapeType="1"/>
          </p:cNvSpPr>
          <p:nvPr/>
        </p:nvSpPr>
        <p:spPr bwMode="auto">
          <a:xfrm>
            <a:off x="4648200" y="2410816"/>
            <a:ext cx="2362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09"/>
    </mc:Choice>
    <mc:Fallback xmlns="">
      <p:transition spd="slow" advTm="903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5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5539" grpId="0"/>
      <p:bldP spid="65541" grpId="0"/>
      <p:bldP spid="65544" grpId="0"/>
      <p:bldP spid="65546" grpId="0" animBg="1"/>
      <p:bldP spid="65554" grpId="0"/>
      <p:bldP spid="65568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0" y="1233488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I- Past progressive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362200" y="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b="1">
                <a:solidFill>
                  <a:srgbClr val="FF0066"/>
                </a:solidFill>
                <a:latin typeface="Times New Roman" panose="02020603050405020304" pitchFamily="18" charset="0"/>
              </a:rPr>
              <a:t>Unit 12: A vacation abroad 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852863" y="50482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Language focus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H="1">
            <a:off x="3095625" y="923925"/>
            <a:ext cx="0" cy="5791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1766888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Form: S + was/ were + V-ing</a:t>
            </a:r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>
            <a:off x="1905000" y="923925"/>
            <a:ext cx="54864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7" name="Text Box 19"/>
          <p:cNvSpPr txBox="1">
            <a:spLocks noChangeArrowheads="1"/>
          </p:cNvSpPr>
          <p:nvPr/>
        </p:nvSpPr>
        <p:spPr bwMode="auto">
          <a:xfrm>
            <a:off x="0" y="22098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II- Past progressive with when and while </a:t>
            </a:r>
          </a:p>
        </p:txBody>
      </p:sp>
      <p:sp>
        <p:nvSpPr>
          <p:cNvPr id="99348" name="Text Box 20"/>
          <p:cNvSpPr txBox="1">
            <a:spLocks noChangeArrowheads="1"/>
          </p:cNvSpPr>
          <p:nvPr/>
        </p:nvSpPr>
        <p:spPr bwMode="auto">
          <a:xfrm>
            <a:off x="3048000" y="1219200"/>
            <a:ext cx="609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latin typeface="Times New Roman" panose="02020603050405020304" pitchFamily="18" charset="0"/>
              </a:rPr>
              <a:t>The Le family was sleeping </a:t>
            </a: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when</a:t>
            </a:r>
            <a:r>
              <a:rPr lang="en-US" sz="2000" b="1">
                <a:latin typeface="Times New Roman" panose="02020603050405020304" pitchFamily="18" charset="0"/>
              </a:rPr>
              <a:t> the mailman came.</a:t>
            </a:r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5715000" y="3322638"/>
            <a:ext cx="36576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2200" b="1">
                <a:solidFill>
                  <a:srgbClr val="FF0000"/>
                </a:solidFill>
                <a:latin typeface="Times New Roman" panose="02020603050405020304" pitchFamily="18" charset="0"/>
              </a:rPr>
              <a:t>while</a:t>
            </a:r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</a:rPr>
              <a:t>           </a:t>
            </a:r>
            <a:r>
              <a:rPr lang="en-US" sz="2000" b="1">
                <a:solidFill>
                  <a:srgbClr val="0000FF"/>
                </a:solidFill>
                <a:latin typeface="Times New Roman" panose="02020603050405020304" pitchFamily="18" charset="0"/>
              </a:rPr>
              <a:t>Past progressive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2895600" y="2679700"/>
            <a:ext cx="647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latin typeface="Times New Roman" panose="02020603050405020304" pitchFamily="18" charset="0"/>
              </a:rPr>
              <a:t>The mailman came </a:t>
            </a: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while</a:t>
            </a:r>
            <a:r>
              <a:rPr lang="en-US" sz="2000" b="1">
                <a:latin typeface="Times New Roman" panose="02020603050405020304" pitchFamily="18" charset="0"/>
              </a:rPr>
              <a:t> the Le family was sleeping</a:t>
            </a:r>
          </a:p>
        </p:txBody>
      </p:sp>
      <p:sp>
        <p:nvSpPr>
          <p:cNvPr id="99351" name="Text Box 23"/>
          <p:cNvSpPr txBox="1">
            <a:spLocks noChangeArrowheads="1"/>
          </p:cNvSpPr>
          <p:nvPr/>
        </p:nvSpPr>
        <p:spPr bwMode="auto">
          <a:xfrm>
            <a:off x="6296025" y="1900238"/>
            <a:ext cx="3076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</a:rPr>
              <a:t>when</a:t>
            </a: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            </a:t>
            </a:r>
            <a:r>
              <a:rPr lang="en-US" sz="2000" b="1">
                <a:solidFill>
                  <a:srgbClr val="0070C0"/>
                </a:solidFill>
                <a:latin typeface="Times New Roman" panose="02020603050405020304" pitchFamily="18" charset="0"/>
              </a:rPr>
              <a:t>Past simple</a:t>
            </a:r>
          </a:p>
        </p:txBody>
      </p:sp>
      <p:grpSp>
        <p:nvGrpSpPr>
          <p:cNvPr id="99352" name="Group 24"/>
          <p:cNvGrpSpPr>
            <a:grpSpLocks/>
          </p:cNvGrpSpPr>
          <p:nvPr/>
        </p:nvGrpSpPr>
        <p:grpSpPr bwMode="auto">
          <a:xfrm>
            <a:off x="4953000" y="1524000"/>
            <a:ext cx="1176338" cy="352425"/>
            <a:chOff x="2064" y="2976"/>
            <a:chExt cx="1152" cy="144"/>
          </a:xfrm>
        </p:grpSpPr>
        <p:sp>
          <p:nvSpPr>
            <p:cNvPr id="5148" name="Line 25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9" name="AutoShape 26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200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9355" name="Group 27"/>
          <p:cNvGrpSpPr>
            <a:grpSpLocks/>
          </p:cNvGrpSpPr>
          <p:nvPr/>
        </p:nvGrpSpPr>
        <p:grpSpPr bwMode="auto">
          <a:xfrm>
            <a:off x="8294688" y="1577975"/>
            <a:ext cx="601662" cy="228600"/>
            <a:chOff x="2064" y="2976"/>
            <a:chExt cx="1152" cy="144"/>
          </a:xfrm>
        </p:grpSpPr>
        <p:sp>
          <p:nvSpPr>
            <p:cNvPr id="5146" name="Line 28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7" name="AutoShape 29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200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9358" name="Group 30"/>
          <p:cNvGrpSpPr>
            <a:grpSpLocks/>
          </p:cNvGrpSpPr>
          <p:nvPr/>
        </p:nvGrpSpPr>
        <p:grpSpPr bwMode="auto">
          <a:xfrm>
            <a:off x="4829175" y="3014663"/>
            <a:ext cx="601663" cy="228600"/>
            <a:chOff x="2064" y="2976"/>
            <a:chExt cx="1152" cy="144"/>
          </a:xfrm>
        </p:grpSpPr>
        <p:sp>
          <p:nvSpPr>
            <p:cNvPr id="5144" name="Line 31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AutoShape 32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2000">
                <a:latin typeface="Arial Narrow" panose="020B0606020202030204" pitchFamily="34" charset="0"/>
              </a:endParaRPr>
            </a:p>
          </p:txBody>
        </p:sp>
      </p:grpSp>
      <p:grpSp>
        <p:nvGrpSpPr>
          <p:cNvPr id="99361" name="Group 33"/>
          <p:cNvGrpSpPr>
            <a:grpSpLocks/>
          </p:cNvGrpSpPr>
          <p:nvPr/>
        </p:nvGrpSpPr>
        <p:grpSpPr bwMode="auto">
          <a:xfrm>
            <a:off x="7543800" y="3048000"/>
            <a:ext cx="1404938" cy="352425"/>
            <a:chOff x="2064" y="2976"/>
            <a:chExt cx="1152" cy="144"/>
          </a:xfrm>
        </p:grpSpPr>
        <p:sp>
          <p:nvSpPr>
            <p:cNvPr id="5142" name="Line 34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AutoShape 35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2000">
                <a:latin typeface="Arial Narrow" panose="020B0606020202030204" pitchFamily="34" charset="0"/>
              </a:endParaRPr>
            </a:p>
          </p:txBody>
        </p:sp>
      </p:grpSp>
      <p:sp>
        <p:nvSpPr>
          <p:cNvPr id="99364" name="Text Box 36"/>
          <p:cNvSpPr txBox="1">
            <a:spLocks noChangeArrowheads="1"/>
          </p:cNvSpPr>
          <p:nvPr/>
        </p:nvSpPr>
        <p:spPr bwMode="auto">
          <a:xfrm>
            <a:off x="4286250" y="3294063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0070C0"/>
                </a:solidFill>
                <a:latin typeface="Times New Roman" panose="02020603050405020304" pitchFamily="18" charset="0"/>
              </a:rPr>
              <a:t>Past simple</a:t>
            </a:r>
          </a:p>
        </p:txBody>
      </p:sp>
      <p:sp>
        <p:nvSpPr>
          <p:cNvPr id="99365" name="Text Box 37"/>
          <p:cNvSpPr txBox="1">
            <a:spLocks noChangeArrowheads="1"/>
          </p:cNvSpPr>
          <p:nvPr/>
        </p:nvSpPr>
        <p:spPr bwMode="auto">
          <a:xfrm>
            <a:off x="4344988" y="1905000"/>
            <a:ext cx="21574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0070C0"/>
                </a:solidFill>
                <a:latin typeface="Times New Roman" panose="02020603050405020304" pitchFamily="18" charset="0"/>
              </a:rPr>
              <a:t>Past progressive</a:t>
            </a:r>
          </a:p>
        </p:txBody>
      </p:sp>
      <p:sp>
        <p:nvSpPr>
          <p:cNvPr id="99367" name="Text Box 39"/>
          <p:cNvSpPr txBox="1">
            <a:spLocks noChangeArrowheads="1"/>
          </p:cNvSpPr>
          <p:nvPr/>
        </p:nvSpPr>
        <p:spPr bwMode="auto">
          <a:xfrm>
            <a:off x="3190875" y="3887788"/>
            <a:ext cx="60007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CC3300"/>
                </a:solidFill>
                <a:latin typeface="Times New Roman" panose="02020603050405020304" pitchFamily="18" charset="0"/>
              </a:rPr>
              <a:t>Use:</a:t>
            </a:r>
            <a:r>
              <a:rPr lang="en-US" sz="2000">
                <a:latin typeface="Times New Roman" panose="02020603050405020304" pitchFamily="18" charset="0"/>
              </a:rPr>
              <a:t> Diễn tả một hành động đang xảy ra trong quá khứ thì có hành động khác xen vào (khi đang…thì…)</a:t>
            </a:r>
          </a:p>
        </p:txBody>
      </p:sp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3095625" y="4595813"/>
            <a:ext cx="60007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Ngoài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, “while”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còn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được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imes New Roman" panose="02020603050405020304" pitchFamily="18" charset="0"/>
              </a:rPr>
              <a:t>sử</a:t>
            </a:r>
            <a:r>
              <a: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dụng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diễn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tả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2 hay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nhiều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hành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động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xảy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cùng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lúc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quá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khứ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2" name="Text Box 39"/>
          <p:cNvSpPr txBox="1">
            <a:spLocks noChangeArrowheads="1"/>
          </p:cNvSpPr>
          <p:nvPr/>
        </p:nvSpPr>
        <p:spPr bwMode="auto">
          <a:xfrm>
            <a:off x="3143250" y="5335588"/>
            <a:ext cx="62293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0000FF"/>
                </a:solidFill>
                <a:latin typeface="Times New Roman" panose="02020603050405020304" pitchFamily="18" charset="0"/>
              </a:rPr>
              <a:t>Ex</a:t>
            </a:r>
            <a:r>
              <a:rPr lang="en-US" sz="2000" b="1">
                <a:solidFill>
                  <a:srgbClr val="CC3300"/>
                </a:solidFill>
                <a:latin typeface="Times New Roman" panose="02020603050405020304" pitchFamily="18" charset="0"/>
              </a:rPr>
              <a:t>:</a:t>
            </a:r>
            <a:r>
              <a:rPr lang="en-US" sz="2000">
                <a:latin typeface="Times New Roman" panose="02020603050405020304" pitchFamily="18" charset="0"/>
              </a:rPr>
              <a:t> Our father was watching TV </a:t>
            </a:r>
            <a:r>
              <a:rPr lang="en-US" sz="2000">
                <a:solidFill>
                  <a:srgbClr val="0000FF"/>
                </a:solidFill>
                <a:latin typeface="Times New Roman" panose="02020603050405020304" pitchFamily="18" charset="0"/>
              </a:rPr>
              <a:t>while  </a:t>
            </a:r>
            <a:r>
              <a:rPr lang="en-US" sz="2000">
                <a:latin typeface="Times New Roman" panose="02020603050405020304" pitchFamily="18" charset="0"/>
              </a:rPr>
              <a:t>we were playing chess</a:t>
            </a: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86"/>
    </mc:Choice>
    <mc:Fallback xmlns="">
      <p:transition spd="slow" advTm="1162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9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9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9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9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9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9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9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9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9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9347" grpId="0"/>
      <p:bldP spid="99348" grpId="0"/>
      <p:bldP spid="99349" grpId="0"/>
      <p:bldP spid="99350" grpId="0"/>
      <p:bldP spid="99351" grpId="0"/>
      <p:bldP spid="99364" grpId="0"/>
      <p:bldP spid="99365" grpId="0"/>
      <p:bldP spid="99367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1233488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I- Past progressive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362200" y="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b="1">
                <a:solidFill>
                  <a:srgbClr val="FF0066"/>
                </a:solidFill>
                <a:latin typeface="Times New Roman" panose="02020603050405020304" pitchFamily="18" charset="0"/>
              </a:rPr>
              <a:t>Unit 12: A vacation abroad 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852863" y="50482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Language focus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H="1">
            <a:off x="3281363" y="923925"/>
            <a:ext cx="0" cy="5791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0" y="1766888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Form: S + was/ were + V-ing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1905000" y="923925"/>
            <a:ext cx="54864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0" y="22098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II- Past progressive with when and while </a:t>
            </a:r>
          </a:p>
        </p:txBody>
      </p:sp>
      <p:sp>
        <p:nvSpPr>
          <p:cNvPr id="6153" name="Text Box 29"/>
          <p:cNvSpPr txBox="1">
            <a:spLocks noChangeArrowheads="1"/>
          </p:cNvSpPr>
          <p:nvPr/>
        </p:nvSpPr>
        <p:spPr bwMode="auto">
          <a:xfrm>
            <a:off x="0" y="3124200"/>
            <a:ext cx="2895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While + past progressive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 When + simple past </a:t>
            </a:r>
          </a:p>
        </p:txBody>
      </p:sp>
      <p:sp>
        <p:nvSpPr>
          <p:cNvPr id="101407" name="Text Box 31"/>
          <p:cNvSpPr txBox="1">
            <a:spLocks noChangeArrowheads="1"/>
          </p:cNvSpPr>
          <p:nvPr/>
        </p:nvSpPr>
        <p:spPr bwMode="auto">
          <a:xfrm>
            <a:off x="0" y="4014788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III- Present progressive with always </a:t>
            </a:r>
          </a:p>
        </p:txBody>
      </p:sp>
      <p:pic>
        <p:nvPicPr>
          <p:cNvPr id="101408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990600"/>
            <a:ext cx="3581400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409" name="Text Box 33"/>
          <p:cNvSpPr txBox="1">
            <a:spLocks noChangeArrowheads="1"/>
          </p:cNvSpPr>
          <p:nvPr/>
        </p:nvSpPr>
        <p:spPr bwMode="auto">
          <a:xfrm>
            <a:off x="4267200" y="3438525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Bao/forget/ homework</a:t>
            </a:r>
          </a:p>
        </p:txBody>
      </p:sp>
      <p:sp>
        <p:nvSpPr>
          <p:cNvPr id="101410" name="Text Box 34"/>
          <p:cNvSpPr txBox="1">
            <a:spLocks noChangeArrowheads="1"/>
          </p:cNvSpPr>
          <p:nvPr/>
        </p:nvSpPr>
        <p:spPr bwMode="auto">
          <a:xfrm>
            <a:off x="3509963" y="3863975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Bao is forgetting his homework.</a:t>
            </a:r>
          </a:p>
        </p:txBody>
      </p:sp>
      <p:grpSp>
        <p:nvGrpSpPr>
          <p:cNvPr id="101411" name="Group 35"/>
          <p:cNvGrpSpPr>
            <a:grpSpLocks/>
          </p:cNvGrpSpPr>
          <p:nvPr/>
        </p:nvGrpSpPr>
        <p:grpSpPr bwMode="auto">
          <a:xfrm>
            <a:off x="4208463" y="4264025"/>
            <a:ext cx="2286000" cy="352425"/>
            <a:chOff x="2064" y="2976"/>
            <a:chExt cx="1152" cy="144"/>
          </a:xfrm>
        </p:grpSpPr>
        <p:sp>
          <p:nvSpPr>
            <p:cNvPr id="6166" name="Line 36"/>
            <p:cNvSpPr>
              <a:spLocks noChangeShapeType="1"/>
            </p:cNvSpPr>
            <p:nvPr/>
          </p:nvSpPr>
          <p:spPr bwMode="auto">
            <a:xfrm>
              <a:off x="2640" y="302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AutoShape 37"/>
            <p:cNvSpPr>
              <a:spLocks/>
            </p:cNvSpPr>
            <p:nvPr/>
          </p:nvSpPr>
          <p:spPr bwMode="auto">
            <a:xfrm rot="-5400000">
              <a:off x="2616" y="2424"/>
              <a:ext cx="48" cy="1152"/>
            </a:xfrm>
            <a:prstGeom prst="leftBrace">
              <a:avLst>
                <a:gd name="adj1" fmla="val 195667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2000">
                <a:latin typeface="Arial Narrow" panose="020B0606020202030204" pitchFamily="34" charset="0"/>
              </a:endParaRPr>
            </a:p>
          </p:txBody>
        </p:sp>
      </p:grpSp>
      <p:sp>
        <p:nvSpPr>
          <p:cNvPr id="101414" name="Text Box 38"/>
          <p:cNvSpPr txBox="1">
            <a:spLocks noChangeArrowheads="1"/>
          </p:cNvSpPr>
          <p:nvPr/>
        </p:nvSpPr>
        <p:spPr bwMode="auto">
          <a:xfrm>
            <a:off x="3443288" y="501015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Bao is </a:t>
            </a:r>
            <a:r>
              <a:rPr lang="en-US" sz="2400" b="1">
                <a:solidFill>
                  <a:srgbClr val="FF0066"/>
                </a:solidFill>
                <a:latin typeface="Times New Roman" panose="02020603050405020304" pitchFamily="18" charset="0"/>
              </a:rPr>
              <a:t>always</a:t>
            </a: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 forgetting his homework.</a:t>
            </a:r>
          </a:p>
        </p:txBody>
      </p:sp>
      <p:sp>
        <p:nvSpPr>
          <p:cNvPr id="101415" name="Text Box 39"/>
          <p:cNvSpPr txBox="1">
            <a:spLocks noChangeArrowheads="1"/>
          </p:cNvSpPr>
          <p:nvPr/>
        </p:nvSpPr>
        <p:spPr bwMode="auto">
          <a:xfrm>
            <a:off x="4021138" y="4581525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Present progressive.</a:t>
            </a:r>
          </a:p>
        </p:txBody>
      </p:sp>
      <p:sp>
        <p:nvSpPr>
          <p:cNvPr id="101416" name="Text Box 40"/>
          <p:cNvSpPr txBox="1">
            <a:spLocks noChangeArrowheads="1"/>
          </p:cNvSpPr>
          <p:nvPr/>
        </p:nvSpPr>
        <p:spPr bwMode="auto">
          <a:xfrm>
            <a:off x="3505200" y="56388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FF0066"/>
                </a:solidFill>
                <a:latin typeface="Times New Roman" panose="02020603050405020304" pitchFamily="18" charset="0"/>
              </a:rPr>
              <a:t>Form:</a:t>
            </a: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>
                <a:latin typeface="Times New Roman" panose="02020603050405020304" pitchFamily="18" charset="0"/>
              </a:rPr>
              <a:t>S + is/ am/ are+ always + V-ing…</a:t>
            </a:r>
          </a:p>
        </p:txBody>
      </p:sp>
      <p:sp>
        <p:nvSpPr>
          <p:cNvPr id="101419" name="Text Box 43"/>
          <p:cNvSpPr txBox="1">
            <a:spLocks noChangeArrowheads="1"/>
          </p:cNvSpPr>
          <p:nvPr/>
        </p:nvSpPr>
        <p:spPr bwMode="auto">
          <a:xfrm>
            <a:off x="3600450" y="6138863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FF0066"/>
                </a:solidFill>
                <a:latin typeface="Times New Roman" panose="02020603050405020304" pitchFamily="18" charset="0"/>
              </a:rPr>
              <a:t>Use: </a:t>
            </a: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 </a:t>
            </a:r>
            <a:r>
              <a:rPr lang="en-US" sz="2400" b="1">
                <a:latin typeface="Times New Roman" panose="02020603050405020304" pitchFamily="18" charset="0"/>
              </a:rPr>
              <a:t>diễn tả lời than phiền</a:t>
            </a:r>
          </a:p>
        </p:txBody>
      </p:sp>
      <p:grpSp>
        <p:nvGrpSpPr>
          <p:cNvPr id="23" name="Group 35"/>
          <p:cNvGrpSpPr>
            <a:grpSpLocks/>
          </p:cNvGrpSpPr>
          <p:nvPr/>
        </p:nvGrpSpPr>
        <p:grpSpPr bwMode="auto">
          <a:xfrm>
            <a:off x="3743325" y="5465763"/>
            <a:ext cx="2962275" cy="290512"/>
            <a:chOff x="1816" y="2996"/>
            <a:chExt cx="1493" cy="119"/>
          </a:xfrm>
        </p:grpSpPr>
        <p:sp>
          <p:nvSpPr>
            <p:cNvPr id="6164" name="Line 36"/>
            <p:cNvSpPr>
              <a:spLocks noChangeShapeType="1"/>
            </p:cNvSpPr>
            <p:nvPr/>
          </p:nvSpPr>
          <p:spPr bwMode="auto">
            <a:xfrm>
              <a:off x="2563" y="3019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AutoShape 37"/>
            <p:cNvSpPr>
              <a:spLocks/>
            </p:cNvSpPr>
            <p:nvPr/>
          </p:nvSpPr>
          <p:spPr bwMode="auto">
            <a:xfrm rot="-5400000">
              <a:off x="2542" y="2270"/>
              <a:ext cx="42" cy="1493"/>
            </a:xfrm>
            <a:prstGeom prst="leftBrace">
              <a:avLst>
                <a:gd name="adj1" fmla="val 195676"/>
                <a:gd name="adj2" fmla="val 50606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sz="2000">
                <a:latin typeface="Arial Narrow" panose="020B0606020202030204" pitchFamily="34" charset="0"/>
              </a:endParaRPr>
            </a:p>
          </p:txBody>
        </p:sp>
      </p:grp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004"/>
    </mc:Choice>
    <mc:Fallback xmlns="">
      <p:transition spd="slow" advTm="88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1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0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1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1407" grpId="0"/>
      <p:bldP spid="101409" grpId="0"/>
      <p:bldP spid="101410" grpId="0"/>
      <p:bldP spid="101414" grpId="0"/>
      <p:bldP spid="101415" grpId="0"/>
      <p:bldP spid="101416" grpId="0"/>
      <p:bldP spid="1014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3" r="72179" b="55556"/>
          <a:stretch>
            <a:fillRect/>
          </a:stretch>
        </p:blipFill>
        <p:spPr bwMode="auto">
          <a:xfrm>
            <a:off x="152400" y="3733800"/>
            <a:ext cx="2514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67" t="-1389" b="77777"/>
          <a:stretch>
            <a:fillRect/>
          </a:stretch>
        </p:blipFill>
        <p:spPr bwMode="auto">
          <a:xfrm>
            <a:off x="6400800" y="381000"/>
            <a:ext cx="2590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 descr="Scan10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4" r="38219" b="76389"/>
          <a:stretch>
            <a:fillRect/>
          </a:stretch>
        </p:blipFill>
        <p:spPr bwMode="auto">
          <a:xfrm>
            <a:off x="3276600" y="533400"/>
            <a:ext cx="2743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91" t="22223" r="37326" b="56944"/>
          <a:stretch>
            <a:fillRect/>
          </a:stretch>
        </p:blipFill>
        <p:spPr bwMode="auto">
          <a:xfrm>
            <a:off x="3124200" y="3733800"/>
            <a:ext cx="2514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 descr="Scan10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" r="78615" b="79167"/>
          <a:stretch>
            <a:fillRect/>
          </a:stretch>
        </p:blipFill>
        <p:spPr bwMode="auto">
          <a:xfrm>
            <a:off x="228600" y="4572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8" t="20833" b="55556"/>
          <a:stretch>
            <a:fillRect/>
          </a:stretch>
        </p:blipFill>
        <p:spPr bwMode="auto">
          <a:xfrm>
            <a:off x="6096000" y="3733800"/>
            <a:ext cx="2819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304800" y="5334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</a:rPr>
              <a:t>a)        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304800" y="38100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</a:rPr>
              <a:t>d)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1219200" y="0"/>
            <a:ext cx="83820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pictures. Say what each person was doing at 8 o’clock last night. 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286555" y="3058173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dirty="0">
                <a:solidFill>
                  <a:srgbClr val="FF0066"/>
                </a:solidFill>
                <a:latin typeface="Arial Narrow" panose="020B0606020202030204" pitchFamily="34" charset="0"/>
              </a:rPr>
              <a:t>Ba was taking a shower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3417194" y="2994025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dirty="0" err="1">
                <a:solidFill>
                  <a:srgbClr val="0000CC"/>
                </a:solidFill>
                <a:latin typeface="Arial Narrow" panose="020B0606020202030204" pitchFamily="34" charset="0"/>
              </a:rPr>
              <a:t>Hoa</a:t>
            </a:r>
            <a:r>
              <a:rPr lang="en-US" sz="2000" dirty="0">
                <a:solidFill>
                  <a:srgbClr val="0000CC"/>
                </a:solidFill>
                <a:latin typeface="Arial Narrow" panose="020B0606020202030204" pitchFamily="34" charset="0"/>
              </a:rPr>
              <a:t> was eating dinner</a:t>
            </a:r>
          </a:p>
        </p:txBody>
      </p:sp>
      <p:sp>
        <p:nvSpPr>
          <p:cNvPr id="8205" name="Text Box 15"/>
          <p:cNvSpPr txBox="1">
            <a:spLocks noChangeArrowheads="1"/>
          </p:cNvSpPr>
          <p:nvPr/>
        </p:nvSpPr>
        <p:spPr bwMode="auto">
          <a:xfrm>
            <a:off x="6553200" y="3200400"/>
            <a:ext cx="2438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sz="1800">
              <a:latin typeface="Arial Narrow" panose="020B0606020202030204" pitchFamily="34" charset="0"/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6453388" y="3009900"/>
            <a:ext cx="350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dirty="0" err="1">
                <a:solidFill>
                  <a:srgbClr val="0000CC"/>
                </a:solidFill>
                <a:latin typeface="Arial Narrow" panose="020B0606020202030204" pitchFamily="34" charset="0"/>
              </a:rPr>
              <a:t>Bao</a:t>
            </a:r>
            <a:r>
              <a:rPr lang="en-US" sz="2000" dirty="0">
                <a:solidFill>
                  <a:srgbClr val="0000CC"/>
                </a:solidFill>
                <a:latin typeface="Arial Narrow" panose="020B0606020202030204" pitchFamily="34" charset="0"/>
              </a:rPr>
              <a:t> was reading a comic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0" y="6172200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solidFill>
                  <a:srgbClr val="0000CC"/>
                </a:solidFill>
                <a:latin typeface="Arial Narrow" panose="020B0606020202030204" pitchFamily="34" charset="0"/>
              </a:rPr>
              <a:t>Nga was writing a letter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2819400" y="617220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dirty="0" smtClean="0">
                <a:solidFill>
                  <a:srgbClr val="0000CC"/>
                </a:solidFill>
                <a:latin typeface="Arial Narrow" panose="020B0606020202030204" pitchFamily="34" charset="0"/>
              </a:rPr>
              <a:t>Na </a:t>
            </a:r>
            <a:r>
              <a:rPr lang="en-US" sz="2000" dirty="0">
                <a:solidFill>
                  <a:srgbClr val="0000CC"/>
                </a:solidFill>
                <a:latin typeface="Arial Narrow" panose="020B0606020202030204" pitchFamily="34" charset="0"/>
              </a:rPr>
              <a:t>was walking with her dog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6172200" y="6096000"/>
            <a:ext cx="2971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solidFill>
                  <a:srgbClr val="0000CC"/>
                </a:solidFill>
                <a:latin typeface="Arial Narrow" panose="020B0606020202030204" pitchFamily="34" charset="0"/>
              </a:rPr>
              <a:t>Lan was talking with</a:t>
            </a:r>
            <a:r>
              <a:rPr lang="en-US" sz="1600"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n-US" sz="2000">
                <a:solidFill>
                  <a:srgbClr val="0000CC"/>
                </a:solidFill>
                <a:latin typeface="Arial Narrow" panose="020B0606020202030204" pitchFamily="34" charset="0"/>
              </a:rPr>
              <a:t>her grandmother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0" y="-76200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i="1">
                <a:latin typeface="Arial Narrow" panose="020B0606020202030204" pitchFamily="34" charset="0"/>
              </a:rPr>
              <a:t> </a:t>
            </a:r>
            <a:r>
              <a:rPr lang="en-US" sz="2000" i="1">
                <a:latin typeface="Arial Narrow" panose="020B0606020202030204" pitchFamily="34" charset="0"/>
              </a:rPr>
              <a:t>Exercise 1</a:t>
            </a:r>
            <a:r>
              <a:rPr lang="en-US" sz="2800" i="1">
                <a:solidFill>
                  <a:srgbClr val="0000CC"/>
                </a:solidFill>
                <a:latin typeface="Arial Narrow" panose="020B0606020202030204" pitchFamily="34" charset="0"/>
              </a:rPr>
              <a:t>: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636"/>
    </mc:Choice>
    <mc:Fallback>
      <p:transition spd="slow" advTm="606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 decel="100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decel="100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decel="100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decel="100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 decel="100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400" decel="100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decel="100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decel="100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226" grpId="0"/>
      <p:bldP spid="9227" grpId="0"/>
      <p:bldP spid="9228" grpId="0"/>
      <p:bldP spid="9229" grpId="0"/>
      <p:bldP spid="9230" grpId="0"/>
      <p:bldP spid="9232" grpId="0"/>
      <p:bldP spid="9233" grpId="0"/>
      <p:bldP spid="9234" grpId="0"/>
      <p:bldP spid="9235" grpId="0"/>
      <p:bldP spid="92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242888" y="685800"/>
            <a:ext cx="2438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The Le family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was sleeping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242888" y="1752600"/>
            <a:ext cx="3033712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2. While Hoa was eating ,</a:t>
            </a:r>
            <a:r>
              <a:rPr lang="en-US" sz="2300" b="1">
                <a:latin typeface="Times New Roman" panose="02020603050405020304" pitchFamily="18" charset="0"/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242888" y="2819400"/>
            <a:ext cx="2590800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 startAt="3"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When Nam won</a:t>
            </a:r>
            <a:endParaRPr lang="en-US" sz="2300" b="1">
              <a:solidFill>
                <a:srgbClr val="FF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the race</a:t>
            </a:r>
            <a:r>
              <a:rPr lang="en-US" sz="230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2300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42888" y="3886200"/>
            <a:ext cx="2590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 startAt="4"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Mrs Thoa was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cooking</a:t>
            </a:r>
            <a:r>
              <a:rPr lang="en-US" sz="2300" b="1">
                <a:solidFill>
                  <a:schemeClr val="bg2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3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242888" y="4953000"/>
            <a:ext cx="31242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5. When Lan arrived 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school,   </a:t>
            </a:r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300038" y="6019800"/>
            <a:ext cx="2538412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99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6 .It was raining</a:t>
            </a:r>
          </a:p>
        </p:txBody>
      </p:sp>
      <p:sp>
        <p:nvSpPr>
          <p:cNvPr id="81929" name="Rectangle 9"/>
          <p:cNvSpPr>
            <a:spLocks noChangeArrowheads="1"/>
          </p:cNvSpPr>
          <p:nvPr/>
        </p:nvSpPr>
        <p:spPr bwMode="auto">
          <a:xfrm>
            <a:off x="4105275" y="2819400"/>
            <a:ext cx="3362325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C. when the mailman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came</a:t>
            </a:r>
          </a:p>
        </p:txBody>
      </p:sp>
      <p:sp>
        <p:nvSpPr>
          <p:cNvPr id="81930" name="Rectangle 10"/>
          <p:cNvSpPr>
            <a:spLocks noChangeArrowheads="1"/>
          </p:cNvSpPr>
          <p:nvPr/>
        </p:nvSpPr>
        <p:spPr bwMode="auto">
          <a:xfrm>
            <a:off x="4162425" y="4953000"/>
            <a:ext cx="2590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E.</a:t>
            </a:r>
            <a:r>
              <a:rPr lang="en-US" sz="2300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the crowd was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cheering</a:t>
            </a:r>
          </a:p>
        </p:txBody>
      </p:sp>
      <p:sp>
        <p:nvSpPr>
          <p:cNvPr id="81931" name="Rectangle 11"/>
          <p:cNvSpPr>
            <a:spLocks noChangeArrowheads="1"/>
          </p:cNvSpPr>
          <p:nvPr/>
        </p:nvSpPr>
        <p:spPr bwMode="auto">
          <a:xfrm>
            <a:off x="4162425" y="3886200"/>
            <a:ext cx="2819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D. the school drum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was sounding</a:t>
            </a:r>
          </a:p>
        </p:txBody>
      </p:sp>
      <p:sp>
        <p:nvSpPr>
          <p:cNvPr id="81932" name="Text Box 12"/>
          <p:cNvSpPr txBox="1">
            <a:spLocks noChangeArrowheads="1"/>
          </p:cNvSpPr>
          <p:nvPr/>
        </p:nvSpPr>
        <p:spPr bwMode="auto">
          <a:xfrm>
            <a:off x="4114800" y="762000"/>
            <a:ext cx="32004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when the plane got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to Ha Noi</a:t>
            </a:r>
          </a:p>
        </p:txBody>
      </p:sp>
      <p:sp>
        <p:nvSpPr>
          <p:cNvPr id="81933" name="Text Box 13"/>
          <p:cNvSpPr txBox="1">
            <a:spLocks noChangeArrowheads="1"/>
          </p:cNvSpPr>
          <p:nvPr/>
        </p:nvSpPr>
        <p:spPr bwMode="auto">
          <a:xfrm>
            <a:off x="4105275" y="1752600"/>
            <a:ext cx="297180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B. when Tuan arrived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home</a:t>
            </a:r>
          </a:p>
        </p:txBody>
      </p:sp>
      <p:sp>
        <p:nvSpPr>
          <p:cNvPr id="81934" name="Text Box 14"/>
          <p:cNvSpPr txBox="1">
            <a:spLocks noChangeArrowheads="1"/>
          </p:cNvSpPr>
          <p:nvPr/>
        </p:nvSpPr>
        <p:spPr bwMode="auto">
          <a:xfrm>
            <a:off x="4233863" y="6019800"/>
            <a:ext cx="25908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300" b="1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F. the phone rang</a:t>
            </a:r>
            <a:r>
              <a:rPr lang="en-US" sz="2300">
                <a:solidFill>
                  <a:srgbClr val="0000CC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1936" name="Text Box 16"/>
          <p:cNvSpPr txBox="1">
            <a:spLocks noChangeArrowheads="1"/>
          </p:cNvSpPr>
          <p:nvPr/>
        </p:nvSpPr>
        <p:spPr bwMode="auto">
          <a:xfrm>
            <a:off x="3200400" y="0"/>
            <a:ext cx="2286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Matching</a:t>
            </a:r>
          </a:p>
        </p:txBody>
      </p:sp>
      <p:sp>
        <p:nvSpPr>
          <p:cNvPr id="81944" name="Line 24"/>
          <p:cNvSpPr>
            <a:spLocks noChangeShapeType="1"/>
          </p:cNvSpPr>
          <p:nvPr/>
        </p:nvSpPr>
        <p:spPr bwMode="auto">
          <a:xfrm>
            <a:off x="2352675" y="1143000"/>
            <a:ext cx="1828800" cy="17526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5" name="Line 25"/>
          <p:cNvSpPr>
            <a:spLocks noChangeShapeType="1"/>
          </p:cNvSpPr>
          <p:nvPr/>
        </p:nvSpPr>
        <p:spPr bwMode="auto">
          <a:xfrm>
            <a:off x="2428875" y="2057400"/>
            <a:ext cx="1828800" cy="41148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6" name="Line 26"/>
          <p:cNvSpPr>
            <a:spLocks noChangeShapeType="1"/>
          </p:cNvSpPr>
          <p:nvPr/>
        </p:nvSpPr>
        <p:spPr bwMode="auto">
          <a:xfrm>
            <a:off x="2352675" y="3276600"/>
            <a:ext cx="1676400" cy="2057400"/>
          </a:xfrm>
          <a:prstGeom prst="line">
            <a:avLst/>
          </a:prstGeom>
          <a:noFill/>
          <a:ln w="50800">
            <a:solidFill>
              <a:srgbClr val="99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7" name="Line 27"/>
          <p:cNvSpPr>
            <a:spLocks noChangeShapeType="1"/>
          </p:cNvSpPr>
          <p:nvPr/>
        </p:nvSpPr>
        <p:spPr bwMode="auto">
          <a:xfrm flipV="1">
            <a:off x="2505075" y="2057400"/>
            <a:ext cx="1676400" cy="1981200"/>
          </a:xfrm>
          <a:prstGeom prst="line">
            <a:avLst/>
          </a:prstGeom>
          <a:noFill/>
          <a:ln w="50800">
            <a:solidFill>
              <a:srgbClr val="99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8" name="Line 28"/>
          <p:cNvSpPr>
            <a:spLocks noChangeShapeType="1"/>
          </p:cNvSpPr>
          <p:nvPr/>
        </p:nvSpPr>
        <p:spPr bwMode="auto">
          <a:xfrm flipV="1">
            <a:off x="3114675" y="4191000"/>
            <a:ext cx="990600" cy="990600"/>
          </a:xfrm>
          <a:prstGeom prst="line">
            <a:avLst/>
          </a:prstGeom>
          <a:noFill/>
          <a:ln w="50800">
            <a:solidFill>
              <a:srgbClr val="6600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9" name="Line 29"/>
          <p:cNvSpPr>
            <a:spLocks noChangeShapeType="1"/>
          </p:cNvSpPr>
          <p:nvPr/>
        </p:nvSpPr>
        <p:spPr bwMode="auto">
          <a:xfrm flipV="1">
            <a:off x="2195513" y="1066800"/>
            <a:ext cx="1981200" cy="5105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237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676900"/>
            <a:ext cx="12827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8" name="Picture 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438400"/>
            <a:ext cx="1219200" cy="121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9" name="Picture 3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724400"/>
            <a:ext cx="1371600" cy="123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0" name="Picture 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371600"/>
            <a:ext cx="1295400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1" name="Picture 3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733800"/>
            <a:ext cx="1143000" cy="107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42" name="Picture 3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13" y="228600"/>
            <a:ext cx="1219200" cy="117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43" name="Rectangle 1"/>
          <p:cNvSpPr>
            <a:spLocks noChangeArrowheads="1"/>
          </p:cNvSpPr>
          <p:nvPr/>
        </p:nvSpPr>
        <p:spPr bwMode="auto">
          <a:xfrm>
            <a:off x="546100" y="212725"/>
            <a:ext cx="116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000" i="1">
                <a:latin typeface="Arial Narrow" panose="020B0606020202030204" pitchFamily="34" charset="0"/>
              </a:rPr>
              <a:t>Exercise 2</a:t>
            </a:r>
            <a:endParaRPr lang="en-US" sz="2000">
              <a:latin typeface="Arial Narrow" panose="020B0606020202030204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346"/>
    </mc:Choice>
    <mc:Fallback>
      <p:transition spd="slow" advTm="44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9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0"/>
                                        <p:tgtEl>
                                          <p:spTgt spid="8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10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1000"/>
                                        <p:tgtEl>
                                          <p:spTgt spid="8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8" dur="1000"/>
                                        <p:tgtEl>
                                          <p:spTgt spid="8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1000"/>
                                        <p:tgtEl>
                                          <p:spTgt spid="81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8" dur="10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1922" grpId="0"/>
      <p:bldP spid="81923" grpId="0"/>
      <p:bldP spid="81924" grpId="0" build="allAtOnce"/>
      <p:bldP spid="81925" grpId="0"/>
      <p:bldP spid="81926" grpId="0"/>
      <p:bldP spid="81927" grpId="0"/>
      <p:bldP spid="81929" grpId="0"/>
      <p:bldP spid="81930" grpId="0"/>
      <p:bldP spid="81931" grpId="0"/>
      <p:bldP spid="81932" grpId="0"/>
      <p:bldP spid="81933" grpId="0"/>
      <p:bldP spid="81934" grpId="0"/>
      <p:bldP spid="81936" grpId="0"/>
      <p:bldP spid="81944" grpId="0" animBg="1"/>
      <p:bldP spid="81945" grpId="0" animBg="1"/>
      <p:bldP spid="81946" grpId="0" animBg="1"/>
      <p:bldP spid="81947" grpId="0" animBg="1"/>
      <p:bldP spid="81948" grpId="0" animBg="1"/>
      <p:bldP spid="819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152400" y="609600"/>
            <a:ext cx="1165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1-C: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152400" y="1676400"/>
            <a:ext cx="1247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2-F:</a:t>
            </a:r>
            <a:endParaRPr lang="en-US" sz="2800">
              <a:solidFill>
                <a:srgbClr val="660033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52400" y="2362200"/>
            <a:ext cx="1331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3-E :</a:t>
            </a:r>
            <a:endParaRPr lang="en-US" sz="2800">
              <a:solidFill>
                <a:srgbClr val="660033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52400" y="3124200"/>
            <a:ext cx="1331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4-B: 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152400" y="3962400"/>
            <a:ext cx="1165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5-D: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152400" y="5059363"/>
            <a:ext cx="14144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6-A: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743200" y="0"/>
            <a:ext cx="2743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3600" b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990600" y="609600"/>
            <a:ext cx="815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The Le family was sleeping when the mailman came</a:t>
            </a:r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914400" y="1676400"/>
            <a:ext cx="7391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While Hoa was eating , the phone rang</a:t>
            </a:r>
            <a:r>
              <a:rPr lang="en-US" sz="2800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990600" y="2362200"/>
            <a:ext cx="784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When Nam won the race, the crowd was cheering</a:t>
            </a:r>
            <a:r>
              <a:rPr lang="en-US" sz="2800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3980" name="Text Box 12"/>
          <p:cNvSpPr txBox="1">
            <a:spLocks noChangeArrowheads="1"/>
          </p:cNvSpPr>
          <p:nvPr/>
        </p:nvSpPr>
        <p:spPr bwMode="auto">
          <a:xfrm>
            <a:off x="914400" y="3124200"/>
            <a:ext cx="792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Mrs Thoa was cooking when Tuan arrived home. </a:t>
            </a:r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>
            <a:off x="990600" y="3962400"/>
            <a:ext cx="7848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When Lan arrived at school, the school drum was sounding.</a:t>
            </a:r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1066800" y="5059363"/>
            <a:ext cx="7239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0000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It was raining when the plane got to Ha Noi.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836"/>
    </mc:Choice>
    <mc:Fallback>
      <p:transition spd="slow" advTm="82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5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2" dur="500"/>
                                        <p:tgtEl>
                                          <p:spTgt spid="83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500"/>
                                        <p:tgtEl>
                                          <p:spTgt spid="83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83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3970" grpId="0"/>
      <p:bldP spid="83971" grpId="0"/>
      <p:bldP spid="83972" grpId="0"/>
      <p:bldP spid="83973" grpId="0"/>
      <p:bldP spid="83974" grpId="0"/>
      <p:bldP spid="83975" grpId="0"/>
      <p:bldP spid="83977" grpId="0"/>
      <p:bldP spid="83978" grpId="0"/>
      <p:bldP spid="83979" grpId="0"/>
      <p:bldP spid="83980" grpId="0"/>
      <p:bldP spid="83981" grpId="0"/>
      <p:bldP spid="839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8" name="Picture 3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85863"/>
            <a:ext cx="464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9" name="Picture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71575"/>
            <a:ext cx="4583113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0" name="Picture 4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85863"/>
            <a:ext cx="4648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6" name="Picture 3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00150"/>
            <a:ext cx="4648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7" name="Picture 3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14425"/>
            <a:ext cx="4648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5" name="Picture 3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57288"/>
            <a:ext cx="5638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01" name="Text Box 41"/>
          <p:cNvSpPr txBox="1">
            <a:spLocks noChangeArrowheads="1"/>
          </p:cNvSpPr>
          <p:nvPr/>
        </p:nvSpPr>
        <p:spPr bwMode="auto">
          <a:xfrm>
            <a:off x="1905000" y="152400"/>
            <a:ext cx="72390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Look at the pictures. Write the sentences. Say what the people are always doing</a:t>
            </a:r>
          </a:p>
        </p:txBody>
      </p:sp>
      <p:sp>
        <p:nvSpPr>
          <p:cNvPr id="11273" name="Rectangle 1"/>
          <p:cNvSpPr>
            <a:spLocks noChangeArrowheads="1"/>
          </p:cNvSpPr>
          <p:nvPr/>
        </p:nvSpPr>
        <p:spPr bwMode="auto">
          <a:xfrm>
            <a:off x="152400" y="152400"/>
            <a:ext cx="116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000" i="1">
                <a:latin typeface="Arial Narrow" panose="020B0606020202030204" pitchFamily="34" charset="0"/>
              </a:rPr>
              <a:t>Exercise 3</a:t>
            </a:r>
            <a:endParaRPr lang="en-US" sz="2000">
              <a:latin typeface="Arial Narrow" panose="020B0606020202030204" pitchFamily="34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29"/>
    </mc:Choice>
    <mc:Fallback>
      <p:transition spd="slow" advTm="258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22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2" t="45325" r="56209" b="37209"/>
          <a:stretch>
            <a:fillRect/>
          </a:stretch>
        </p:blipFill>
        <p:spPr bwMode="auto">
          <a:xfrm>
            <a:off x="228600" y="76200"/>
            <a:ext cx="2514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7" t="45436" r="29680" b="36339"/>
          <a:stretch>
            <a:fillRect/>
          </a:stretch>
        </p:blipFill>
        <p:spPr bwMode="auto">
          <a:xfrm>
            <a:off x="3276600" y="76200"/>
            <a:ext cx="2514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4" t="46323" r="2710" b="36212"/>
          <a:stretch>
            <a:fillRect/>
          </a:stretch>
        </p:blipFill>
        <p:spPr bwMode="auto">
          <a:xfrm>
            <a:off x="6324600" y="152400"/>
            <a:ext cx="2438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8" t="66830" r="57916" b="15123"/>
          <a:stretch>
            <a:fillRect/>
          </a:stretch>
        </p:blipFill>
        <p:spPr bwMode="auto">
          <a:xfrm>
            <a:off x="228600" y="3505200"/>
            <a:ext cx="2743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1" t="68106" r="31323" b="14238"/>
          <a:stretch>
            <a:fillRect/>
          </a:stretch>
        </p:blipFill>
        <p:spPr bwMode="auto">
          <a:xfrm>
            <a:off x="3352800" y="3581400"/>
            <a:ext cx="2590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1" t="68106" r="3891" b="12909"/>
          <a:stretch>
            <a:fillRect/>
          </a:stretch>
        </p:blipFill>
        <p:spPr bwMode="auto">
          <a:xfrm>
            <a:off x="6400800" y="3505200"/>
            <a:ext cx="2514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0" y="2514600"/>
            <a:ext cx="3124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/>
              <a:t>Bao is always forgetting his homework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352800" y="2438400"/>
            <a:ext cx="2819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solidFill>
                  <a:srgbClr val="0000CC"/>
                </a:solidFill>
              </a:rPr>
              <a:t>Mrs Nga is always losing her umbrella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172200" y="2438400"/>
            <a:ext cx="2971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solidFill>
                  <a:srgbClr val="0000CC"/>
                </a:solidFill>
              </a:rPr>
              <a:t>Mr and Mrs Thanh are always missing bus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0" y="6111875"/>
            <a:ext cx="3429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solidFill>
                  <a:srgbClr val="0000CC"/>
                </a:solidFill>
              </a:rPr>
              <a:t>Nam is always watching TV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3276600" y="6096000"/>
            <a:ext cx="3048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solidFill>
                  <a:srgbClr val="0000CC"/>
                </a:solidFill>
              </a:rPr>
              <a:t>Na is always talking on the</a:t>
            </a:r>
            <a:r>
              <a:rPr lang="en-US" sz="1800" b="0">
                <a:solidFill>
                  <a:srgbClr val="0000CC"/>
                </a:solidFill>
              </a:rPr>
              <a:t> </a:t>
            </a:r>
            <a:r>
              <a:rPr lang="en-US" b="0">
                <a:solidFill>
                  <a:srgbClr val="0000CC"/>
                </a:solidFill>
              </a:rPr>
              <a:t>phone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6324600" y="6096000"/>
            <a:ext cx="2819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0">
                <a:solidFill>
                  <a:srgbClr val="0000CC"/>
                </a:solidFill>
              </a:rPr>
              <a:t>Liem is always going out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0" y="1981200"/>
            <a:ext cx="358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/>
              <a:t>Bao/</a:t>
            </a:r>
            <a:r>
              <a:rPr lang="en-US" sz="2000" b="0">
                <a:solidFill>
                  <a:srgbClr val="FFFF00"/>
                </a:solidFill>
              </a:rPr>
              <a:t> </a:t>
            </a:r>
            <a:r>
              <a:rPr lang="en-US" sz="2000" b="0"/>
              <a:t>forget</a:t>
            </a:r>
            <a:r>
              <a:rPr lang="en-US" sz="2000" b="0">
                <a:solidFill>
                  <a:srgbClr val="FFFF00"/>
                </a:solidFill>
              </a:rPr>
              <a:t>/ </a:t>
            </a:r>
            <a:r>
              <a:rPr lang="en-US" sz="2000" b="0"/>
              <a:t>homework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3276600" y="19812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/>
              <a:t>Mrs.Nga/lose/umbrella</a:t>
            </a:r>
          </a:p>
        </p:txBody>
      </p:sp>
      <p:sp>
        <p:nvSpPr>
          <p:cNvPr id="12307" name="Text Box 19"/>
          <p:cNvSpPr txBox="1">
            <a:spLocks noChangeArrowheads="1"/>
          </p:cNvSpPr>
          <p:nvPr/>
        </p:nvSpPr>
        <p:spPr bwMode="auto">
          <a:xfrm>
            <a:off x="6019800" y="1981200"/>
            <a:ext cx="3886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/>
              <a:t>Mr. and Mrs.Thanh/miss/bus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304800" y="5791200"/>
            <a:ext cx="381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/>
              <a:t>Nam/watch/TV</a:t>
            </a:r>
          </a:p>
        </p:txBody>
      </p: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3886200" y="5715000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/>
              <a:t>Na/ talk/phone</a:t>
            </a:r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6781800" y="5715000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 b="0"/>
              <a:t>Liem/go/ out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9372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206"/>
    </mc:Choice>
    <mc:Fallback>
      <p:transition spd="slow" advTm="76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6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299" grpId="0"/>
      <p:bldP spid="12300" grpId="0"/>
      <p:bldP spid="12301" grpId="0"/>
      <p:bldP spid="12302" grpId="0"/>
      <p:bldP spid="12303" grpId="0"/>
      <p:bldP spid="12304" grpId="0"/>
      <p:bldP spid="12305" grpId="0"/>
      <p:bldP spid="12306" grpId="0"/>
      <p:bldP spid="12307" grpId="0"/>
      <p:bldP spid="12308" grpId="0"/>
      <p:bldP spid="12309" grpId="0"/>
      <p:bldP spid="123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9144000" cy="609600"/>
          </a:xfrm>
        </p:spPr>
        <p:txBody>
          <a:bodyPr/>
          <a:lstStyle/>
          <a:p>
            <a:pPr marL="1117600" indent="-1117600" eaLnBrk="1" hangingPunct="1"/>
            <a:r>
              <a:rPr lang="en-US" sz="3600" b="1" smtClean="0">
                <a:solidFill>
                  <a:srgbClr val="800000"/>
                </a:solidFill>
                <a:latin typeface="Times New Roman" panose="02020603050405020304" pitchFamily="18" charset="0"/>
              </a:rPr>
              <a:t>Excercise: Choose the best answer.</a:t>
            </a:r>
            <a:endParaRPr lang="en-US" sz="2000" smtClean="0">
              <a:solidFill>
                <a:srgbClr val="8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42900" y="835025"/>
            <a:ext cx="8801100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1. The family………..when the mailman came.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is sleeping  B. was sleeping	C. has slept	D. have slept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2. .............I was doing homework, my friend came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when	B. at which		C. while	D. at time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3. I was reading..............My sister was playing with her dolls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when	B. while		C. how		D. what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4. Nga ………… a letter at 8 o</a:t>
            </a:r>
            <a:r>
              <a:rPr 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’</a:t>
            </a: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clock last night.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write	B. was writing          C. is writing	D. writes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5. We were sleeping when the telephone…………..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rings	B. ringing		C. rang		D. ring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6. When I arrived at school, the school drum .........……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was soundingB. is sounding    C. are sounding	D. were sounding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7. Mrs Nga………….always ………….her umbrella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was/ losing   B. has/ lost	           C. will/ lose	D. is/ losing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  <a:t>8. My father is ………. forgetting things on the bus.</a:t>
            </a:r>
            <a:b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A. always	B. usually 		C. often	D. sometimes</a:t>
            </a:r>
            <a:r>
              <a:rPr lang="en-US" sz="2400">
                <a:solidFill>
                  <a:srgbClr val="000066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2085975" y="1185863"/>
            <a:ext cx="457200" cy="40005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4919663" y="1862138"/>
            <a:ext cx="381000" cy="31908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2166938" y="2514600"/>
            <a:ext cx="381000" cy="3524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2133600" y="3200400"/>
            <a:ext cx="400050" cy="3349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4910138" y="3810000"/>
            <a:ext cx="414337" cy="3762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381000" y="4495800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6734175" y="5138738"/>
            <a:ext cx="381000" cy="381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sp>
        <p:nvSpPr>
          <p:cNvPr id="11280" name="Oval 16"/>
          <p:cNvSpPr>
            <a:spLocks noChangeArrowheads="1"/>
          </p:cNvSpPr>
          <p:nvPr/>
        </p:nvSpPr>
        <p:spPr bwMode="auto">
          <a:xfrm>
            <a:off x="347663" y="5805488"/>
            <a:ext cx="352425" cy="3762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0">
              <a:latin typeface="Arial Narrow" panose="020B0606020202030204" pitchFamily="34" charset="0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36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1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1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266" grpId="0" autoUpdateAnimBg="0"/>
      <p:bldP spid="11266" grpId="1"/>
      <p:bldP spid="11271" grpId="0" build="allAtOnce"/>
      <p:bldP spid="11273" grpId="0" animBg="1"/>
      <p:bldP spid="11274" grpId="0" animBg="1"/>
      <p:bldP spid="11275" grpId="0" animBg="1"/>
      <p:bldP spid="11276" grpId="0" animBg="1"/>
      <p:bldP spid="11277" grpId="0" animBg="1"/>
      <p:bldP spid="11278" grpId="0" animBg="1"/>
      <p:bldP spid="11279" grpId="0" animBg="1"/>
      <p:bldP spid="112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1233488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I- Past progressive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362200" y="0"/>
            <a:ext cx="495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b="1">
                <a:solidFill>
                  <a:srgbClr val="FF0066"/>
                </a:solidFill>
                <a:latin typeface="Times New Roman" panose="02020603050405020304" pitchFamily="18" charset="0"/>
              </a:rPr>
              <a:t>Unit 12: A vacation abroad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852863" y="504825"/>
            <a:ext cx="274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solidFill>
                  <a:srgbClr val="FF0066"/>
                </a:solidFill>
                <a:latin typeface="Times New Roman" panose="02020603050405020304" pitchFamily="18" charset="0"/>
              </a:rPr>
              <a:t>Language focus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3681413" y="923925"/>
            <a:ext cx="0" cy="5791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1766888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Form: S + was/ were + V-ing</a:t>
            </a: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1905000" y="923925"/>
            <a:ext cx="54864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0" y="2209800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II- Past progressive with when and while 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0" y="3124200"/>
            <a:ext cx="2895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While + past progressive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>
                <a:latin typeface="Times New Roman" panose="02020603050405020304" pitchFamily="18" charset="0"/>
              </a:rPr>
              <a:t> When + simple past 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0" y="4014788"/>
            <a:ext cx="3276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III- Present progressive with always </a:t>
            </a:r>
          </a:p>
        </p:txBody>
      </p:sp>
      <p:sp>
        <p:nvSpPr>
          <p:cNvPr id="13323" name="Text Box 19"/>
          <p:cNvSpPr txBox="1">
            <a:spLocks noChangeArrowheads="1"/>
          </p:cNvSpPr>
          <p:nvPr/>
        </p:nvSpPr>
        <p:spPr bwMode="auto">
          <a:xfrm>
            <a:off x="0" y="4953000"/>
            <a:ext cx="373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000" b="1">
                <a:latin typeface="Times New Roman" panose="02020603050405020304" pitchFamily="18" charset="0"/>
              </a:rPr>
              <a:t>S + is/ am/ are+ always + V-ing</a:t>
            </a:r>
          </a:p>
        </p:txBody>
      </p:sp>
      <p:sp>
        <p:nvSpPr>
          <p:cNvPr id="102421" name="Text Box 21"/>
          <p:cNvSpPr txBox="1">
            <a:spLocks noChangeArrowheads="1"/>
          </p:cNvSpPr>
          <p:nvPr/>
        </p:nvSpPr>
        <p:spPr bwMode="auto">
          <a:xfrm>
            <a:off x="0" y="546735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solidFill>
                  <a:srgbClr val="0000FF"/>
                </a:solidFill>
                <a:latin typeface="Times New Roman" panose="02020603050405020304" pitchFamily="18" charset="0"/>
              </a:rPr>
              <a:t>III- Homework </a:t>
            </a:r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3962400" y="2057400"/>
            <a:ext cx="4724400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990099"/>
                </a:solidFill>
                <a:latin typeface="Times New Roman" panose="02020603050405020304" pitchFamily="18" charset="0"/>
              </a:rPr>
              <a:t>1- Learn structures by heart.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990099"/>
                </a:solidFill>
                <a:latin typeface="Times New Roman" panose="02020603050405020304" pitchFamily="18" charset="0"/>
              </a:rPr>
              <a:t>2- Review grammar and vocabulary of unit 12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800" b="1">
                <a:solidFill>
                  <a:srgbClr val="990099"/>
                </a:solidFill>
                <a:latin typeface="Times New Roman" panose="02020603050405020304" pitchFamily="18" charset="0"/>
              </a:rPr>
              <a:t>3 - Prepare unit 13: Getting started – Listen and read (find vocabulary).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722"/>
    </mc:Choice>
    <mc:Fallback>
      <p:transition spd="slow" advTm="38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2421" grpId="0"/>
      <p:bldP spid="1024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23" name="Picture 11" descr="BOB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774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5" name="Picture 13" descr="goldstar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2438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6" name="Picture 14" descr="goldsun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7" name="WordArt 15"/>
          <p:cNvSpPr>
            <a:spLocks noChangeArrowheads="1" noChangeShapeType="1" noTextEdit="1"/>
          </p:cNvSpPr>
          <p:nvPr/>
        </p:nvSpPr>
        <p:spPr bwMode="auto">
          <a:xfrm>
            <a:off x="990600" y="5181600"/>
            <a:ext cx="7086600" cy="11430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Good bye!</a:t>
            </a:r>
          </a:p>
        </p:txBody>
      </p:sp>
      <p:sp>
        <p:nvSpPr>
          <p:cNvPr id="90129" name="Rectangle 17"/>
          <p:cNvSpPr>
            <a:spLocks noChangeArrowheads="1"/>
          </p:cNvSpPr>
          <p:nvPr/>
        </p:nvSpPr>
        <p:spPr bwMode="auto">
          <a:xfrm>
            <a:off x="0" y="2133600"/>
            <a:ext cx="9144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sz="5100" b="1">
                <a:solidFill>
                  <a:srgbClr val="FF00FF"/>
                </a:solidFill>
              </a:rPr>
              <a:t>THANK YOU</a:t>
            </a:r>
            <a:r>
              <a:rPr lang="en-US" sz="5100" b="1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US" sz="5100" b="1">
                <a:solidFill>
                  <a:srgbClr val="FF0000"/>
                </a:solidFill>
              </a:rPr>
              <a:t>FOR YOUR ATTENTION !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3125">
    <p:sndAc>
      <p:stSnd>
        <p:snd r:embed="rId4" name="goodbye_moi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70" decel="100000"/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770" decel="100000"/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5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0127" grpId="0" animBg="1"/>
      <p:bldP spid="90129" grpId="0" build="allAtOnce"/>
      <p:bldP spid="90129" grpId="1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5.7|5.5|10.5|9.2|12.4|3.6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10.7|31.4|4.3|10.2|8.9|14.2|8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6.4|2.6|8.1|1.8|3.5|13.4|0.9|18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3.9|6.2|4.4|4.1|4.5|4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10.1|2.8|2.5|2.1|1.9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2|8.5|8.1|7.2|7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.9|13.3|0.9|0.8|0.8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3|6.5|6.6|6.8|5.7|4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|1|23.4|19.3|12.5|10|8.9|18.1|9.6|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0.8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.VnTime"/>
        <a:ea typeface=""/>
        <a:cs typeface=""/>
      </a:majorFont>
      <a:minorFont>
        <a:latin typeface=".VnTim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3088</TotalTime>
  <Words>684</Words>
  <Application>Microsoft Office PowerPoint</Application>
  <PresentationFormat>On-screen Show (4:3)</PresentationFormat>
  <Paragraphs>119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.VnArial</vt:lpstr>
      <vt:lpstr>.VnAristote</vt:lpstr>
      <vt:lpstr>.VnRevue</vt:lpstr>
      <vt:lpstr>.VnTime</vt:lpstr>
      <vt:lpstr>Arial</vt:lpstr>
      <vt:lpstr>Arial Black</vt:lpstr>
      <vt:lpstr>Arial Narrow</vt:lpstr>
      <vt:lpstr>Times New Roman</vt:lpstr>
      <vt:lpstr>Default Design</vt:lpstr>
      <vt:lpstr>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Excercise: Choose the best answer.</vt:lpstr>
      <vt:lpstr>PowerPoint Presentation</vt:lpstr>
      <vt:lpstr>PowerPoint Presentation</vt:lpstr>
    </vt:vector>
  </TitlesOfParts>
  <Company>LOD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Thuy-hoa</dc:creator>
  <cp:lastModifiedBy>VTC</cp:lastModifiedBy>
  <cp:revision>230</cp:revision>
  <dcterms:created xsi:type="dcterms:W3CDTF">2003-01-10T09:01:51Z</dcterms:created>
  <dcterms:modified xsi:type="dcterms:W3CDTF">2020-04-17T19:59:57Z</dcterms:modified>
</cp:coreProperties>
</file>