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4"/>
  </p:handoutMasterIdLst>
  <p:sldIdLst>
    <p:sldId id="303" r:id="rId2"/>
    <p:sldId id="304" r:id="rId3"/>
    <p:sldId id="331" r:id="rId4"/>
    <p:sldId id="333" r:id="rId5"/>
    <p:sldId id="335" r:id="rId6"/>
    <p:sldId id="320" r:id="rId7"/>
    <p:sldId id="321" r:id="rId8"/>
    <p:sldId id="328" r:id="rId9"/>
    <p:sldId id="336" r:id="rId10"/>
    <p:sldId id="265" r:id="rId11"/>
    <p:sldId id="334" r:id="rId12"/>
    <p:sldId id="327" r:id="rId1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00FF"/>
    <a:srgbClr val="0000FF"/>
    <a:srgbClr val="000000"/>
    <a:srgbClr val="000099"/>
    <a:srgbClr val="660033"/>
    <a:srgbClr val="FF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73" autoAdjust="0"/>
    <p:restoredTop sz="94664" autoAdjust="0"/>
  </p:normalViewPr>
  <p:slideViewPr>
    <p:cSldViewPr>
      <p:cViewPr varScale="1">
        <p:scale>
          <a:sx n="74" d="100"/>
          <a:sy n="74" d="100"/>
        </p:scale>
        <p:origin x="60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.VnTime" panose="020B7200000000000000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.VnTime" panose="020B7200000000000000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.VnTime" panose="020B7200000000000000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8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.VnTime" panose="020B7200000000000000" pitchFamily="34" charset="0"/>
              </a:defRPr>
            </a:lvl1pPr>
          </a:lstStyle>
          <a:p>
            <a:pPr>
              <a:defRPr/>
            </a:pPr>
            <a:fld id="{CF50348D-C7ED-4931-A59A-B33257B896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0858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B53B99-3802-414F-ABC8-3A744B8457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981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D5C8A-3305-45E9-8E36-7F5F3529E0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4552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58BB66-86CA-40DF-8536-B3D9793C00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0876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94DD4-AE85-4724-A22F-A495B52FC5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731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F493F1-FD66-47A6-9784-8F9181ACD7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068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649ADA-84DB-43E0-B2CF-AB27EFBF03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431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B41B6-9BE3-4C6D-9E82-B1873EFB93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253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65942-4DF2-437F-A281-2CE605DD0E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34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D82127-411C-4E20-88B5-6108B0CA7D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511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69149-B249-4539-B7A5-5716F637AE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405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047356-DEE2-4331-84F1-4AA3A3185B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733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3BBCC-81D8-4031-9E29-4CE816C700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105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C4292ADD-9496-42F1-B7B7-0C7C3EC407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Time" panose="020B7200000000000000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Time" panose="020B7200000000000000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Time" panose="020B7200000000000000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Time" panose="020B7200000000000000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Time" panose="020B7200000000000000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Time" panose="020B7200000000000000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Time" panose="020B7200000000000000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.VnTime" panose="020B7200000000000000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2.gif"/><Relationship Id="rId5" Type="http://schemas.openxmlformats.org/officeDocument/2006/relationships/image" Target="../media/image1.jpe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ma"/><Relationship Id="rId2" Type="http://schemas.microsoft.com/office/2007/relationships/media" Target="../media/media10.wma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ma"/><Relationship Id="rId2" Type="http://schemas.microsoft.com/office/2007/relationships/media" Target="../media/media11.wma"/><Relationship Id="rId1" Type="http://schemas.openxmlformats.org/officeDocument/2006/relationships/tags" Target="../tags/tag10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2.gif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6" Type="http://schemas.openxmlformats.org/officeDocument/2006/relationships/image" Target="../media/image21.gif"/><Relationship Id="rId5" Type="http://schemas.openxmlformats.org/officeDocument/2006/relationships/image" Target="../media/image20.jpe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ma"/><Relationship Id="rId2" Type="http://schemas.microsoft.com/office/2007/relationships/media" Target="../media/media2.wma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ma"/><Relationship Id="rId2" Type="http://schemas.microsoft.com/office/2007/relationships/media" Target="../media/media3.wma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ma"/><Relationship Id="rId2" Type="http://schemas.microsoft.com/office/2007/relationships/media" Target="../media/media4.wm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ma"/><Relationship Id="rId2" Type="http://schemas.microsoft.com/office/2007/relationships/media" Target="../media/media5.wm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audio" Target="../media/media6.wma"/><Relationship Id="rId7" Type="http://schemas.openxmlformats.org/officeDocument/2006/relationships/image" Target="../media/image8.jpeg"/><Relationship Id="rId2" Type="http://schemas.microsoft.com/office/2007/relationships/media" Target="../media/media6.wma"/><Relationship Id="rId1" Type="http://schemas.openxmlformats.org/officeDocument/2006/relationships/tags" Target="../tags/tag5.xml"/><Relationship Id="rId6" Type="http://schemas.openxmlformats.org/officeDocument/2006/relationships/image" Target="../media/image7.jpeg"/><Relationship Id="rId11" Type="http://schemas.openxmlformats.org/officeDocument/2006/relationships/image" Target="../media/image3.pn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ma"/><Relationship Id="rId2" Type="http://schemas.microsoft.com/office/2007/relationships/media" Target="../media/media7.wma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media8.wma"/><Relationship Id="rId7" Type="http://schemas.openxmlformats.org/officeDocument/2006/relationships/image" Target="../media/image14.png"/><Relationship Id="rId2" Type="http://schemas.microsoft.com/office/2007/relationships/media" Target="../media/media8.wma"/><Relationship Id="rId1" Type="http://schemas.openxmlformats.org/officeDocument/2006/relationships/tags" Target="../tags/tag7.xml"/><Relationship Id="rId6" Type="http://schemas.openxmlformats.org/officeDocument/2006/relationships/image" Target="../media/image13.png"/><Relationship Id="rId11" Type="http://schemas.openxmlformats.org/officeDocument/2006/relationships/image" Target="../media/image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ma"/><Relationship Id="rId2" Type="http://schemas.microsoft.com/office/2007/relationships/media" Target="../media/media9.wma"/><Relationship Id="rId1" Type="http://schemas.openxmlformats.org/officeDocument/2006/relationships/tags" Target="../tags/tag8.xml"/><Relationship Id="rId6" Type="http://schemas.openxmlformats.org/officeDocument/2006/relationships/image" Target="../media/image3.png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EN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848600" cy="1143000"/>
          </a:xfrm>
        </p:spPr>
        <p:txBody>
          <a:bodyPr anchor="ctr"/>
          <a:lstStyle/>
          <a:p>
            <a:pPr eaLnBrk="1" hangingPunct="1"/>
            <a:r>
              <a:rPr lang="en-US" sz="4000" b="1" smtClean="0">
                <a:latin typeface=".VnArial" panose="020B7200000000000000" pitchFamily="34" charset="0"/>
              </a:rPr>
              <a:t/>
            </a:r>
            <a:br>
              <a:rPr lang="en-US" sz="4000" b="1" smtClean="0">
                <a:latin typeface=".VnArial" panose="020B7200000000000000" pitchFamily="34" charset="0"/>
              </a:rPr>
            </a:br>
            <a:r>
              <a:rPr lang="en-US" sz="4000" b="1" smtClean="0">
                <a:latin typeface=".VnArial" panose="020B7200000000000000" pitchFamily="34" charset="0"/>
              </a:rPr>
              <a:t/>
            </a:r>
            <a:br>
              <a:rPr lang="en-US" sz="4000" b="1" smtClean="0">
                <a:latin typeface=".VnArial" panose="020B7200000000000000" pitchFamily="34" charset="0"/>
              </a:rPr>
            </a:br>
            <a:r>
              <a:rPr lang="en-US" sz="4000" b="1" smtClean="0">
                <a:latin typeface=".VnArial" panose="020B7200000000000000" pitchFamily="34" charset="0"/>
              </a:rPr>
              <a:t/>
            </a:r>
            <a:br>
              <a:rPr lang="en-US" sz="4000" b="1" smtClean="0">
                <a:latin typeface=".VnArial" panose="020B7200000000000000" pitchFamily="34" charset="0"/>
              </a:rPr>
            </a:br>
            <a:r>
              <a:rPr lang="en-US" sz="4000" b="1" smtClean="0">
                <a:latin typeface=".VnArial" panose="020B7200000000000000" pitchFamily="34" charset="0"/>
              </a:rPr>
              <a:t/>
            </a:r>
            <a:br>
              <a:rPr lang="en-US" sz="4000" b="1" smtClean="0">
                <a:latin typeface=".VnArial" panose="020B7200000000000000" pitchFamily="34" charset="0"/>
              </a:rPr>
            </a:br>
            <a:r>
              <a:rPr lang="en-US" sz="4000" b="1" smtClean="0">
                <a:latin typeface=".VnArial" panose="020B7200000000000000" pitchFamily="34" charset="0"/>
              </a:rPr>
              <a:t/>
            </a:r>
            <a:br>
              <a:rPr lang="en-US" sz="4000" b="1" smtClean="0">
                <a:latin typeface=".VnArial" panose="020B7200000000000000" pitchFamily="34" charset="0"/>
              </a:rPr>
            </a:br>
            <a:endParaRPr lang="en-US" sz="4000" b="1" smtClean="0">
              <a:latin typeface=".VnArial" panose="020B7200000000000000" pitchFamily="34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6400800" y="2286000"/>
            <a:ext cx="1600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en-US" sz="1800">
              <a:latin typeface="Arial" panose="020B0604020202020204" pitchFamily="34" charset="0"/>
            </a:endParaRPr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3429000" y="838200"/>
            <a:ext cx="3124200" cy="108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6500" b="1">
                <a:solidFill>
                  <a:srgbClr val="800080"/>
                </a:solidFill>
                <a:latin typeface=".VnAristote" panose="020B7200000000000000" pitchFamily="34" charset="0"/>
              </a:rPr>
              <a:t>Unit 12</a:t>
            </a:r>
          </a:p>
        </p:txBody>
      </p:sp>
      <p:sp>
        <p:nvSpPr>
          <p:cNvPr id="64518" name="Text Box 6"/>
          <p:cNvSpPr txBox="1">
            <a:spLocks noChangeArrowheads="1"/>
          </p:cNvSpPr>
          <p:nvPr/>
        </p:nvSpPr>
        <p:spPr bwMode="auto">
          <a:xfrm>
            <a:off x="1447800" y="2057400"/>
            <a:ext cx="74676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6000" b="1">
                <a:solidFill>
                  <a:srgbClr val="0000CC"/>
                </a:solidFill>
                <a:latin typeface=".VnRevue" panose="020B7200000000000000" pitchFamily="34" charset="0"/>
              </a:rPr>
              <a:t>A vacation abroad</a:t>
            </a:r>
          </a:p>
        </p:txBody>
      </p:sp>
      <p:pic>
        <p:nvPicPr>
          <p:cNvPr id="3079" name="Picture 7" descr="XMASCA~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5334000"/>
            <a:ext cx="2743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0" name="WordArt 8"/>
          <p:cNvSpPr>
            <a:spLocks noChangeArrowheads="1" noChangeShapeType="1" noTextEdit="1"/>
          </p:cNvSpPr>
          <p:nvPr/>
        </p:nvSpPr>
        <p:spPr bwMode="auto">
          <a:xfrm>
            <a:off x="1752600" y="3505200"/>
            <a:ext cx="62484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"/>
              <a:lightRig rig="legacyFlat3" dir="t"/>
            </a:scene3d>
            <a:sp3d extrusionH="887400" prstMaterial="legacyMatte">
              <a:extrusionClr>
                <a:srgbClr val="FFFF00"/>
              </a:extrusionClr>
              <a:contourClr>
                <a:srgbClr val="760000"/>
              </a:contour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760000"/>
                    </a:gs>
                    <a:gs pos="50000">
                      <a:srgbClr val="FF0000"/>
                    </a:gs>
                    <a:gs pos="100000">
                      <a:srgbClr val="760000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Language Focus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26083">
    <p:sndAc>
      <p:stSnd>
        <p:snd r:embed="rId4" name="Unit 12 - 1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70" decel="100000"/>
                                        <p:tgtEl>
                                          <p:spTgt spid="645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70" decel="100000"/>
                                        <p:tgtEl>
                                          <p:spTgt spid="6451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9" dur="500"/>
                                        <p:tgtEl>
                                          <p:spTgt spid="64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1" presetClass="entr" presetSubtype="4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2000"/>
                                        <p:tgtEl>
                                          <p:spTgt spid="64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1" presetClass="emph" presetSubtype="0" fill="hold" grpId="2" nodeType="afterEffect">
                                  <p:stCondLst>
                                    <p:cond delay="8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1" presetID="22" presetClass="emph" presetSubtype="0" fill="hold" grpId="3" nodeType="after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4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4517" grpId="0"/>
      <p:bldP spid="64518" grpId="0"/>
      <p:bldP spid="64518" grpId="1"/>
      <p:bldP spid="64518" grpId="2"/>
      <p:bldP spid="64518" grpId="3"/>
      <p:bldP spid="6452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9144000" cy="609600"/>
          </a:xfrm>
        </p:spPr>
        <p:txBody>
          <a:bodyPr/>
          <a:lstStyle/>
          <a:p>
            <a:pPr marL="1117600" indent="-1117600" eaLnBrk="1" hangingPunct="1"/>
            <a:r>
              <a:rPr lang="en-US" sz="3600" b="1" smtClean="0">
                <a:solidFill>
                  <a:srgbClr val="800000"/>
                </a:solidFill>
                <a:latin typeface="Times New Roman" panose="02020603050405020304" pitchFamily="18" charset="0"/>
              </a:rPr>
              <a:t>Excercise: Choose the best answer.</a:t>
            </a:r>
            <a:endParaRPr lang="en-US" sz="2000" smtClean="0">
              <a:solidFill>
                <a:srgbClr val="8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342900" y="835025"/>
            <a:ext cx="8801100" cy="534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2400" b="1">
                <a:solidFill>
                  <a:schemeClr val="accent2"/>
                </a:solidFill>
                <a:latin typeface="Times New Roman" panose="02020603050405020304" pitchFamily="18" charset="0"/>
              </a:rPr>
              <a:t>1. The family………..when the mailman came.</a:t>
            </a:r>
            <a:br>
              <a:rPr lang="en-US" sz="2400" b="1">
                <a:solidFill>
                  <a:schemeClr val="accent2"/>
                </a:solidFill>
                <a:latin typeface="Times New Roman" panose="02020603050405020304" pitchFamily="18" charset="0"/>
              </a:rPr>
            </a:br>
            <a:r>
              <a:rPr lang="en-US" sz="2400">
                <a:latin typeface="Times New Roman" panose="02020603050405020304" pitchFamily="18" charset="0"/>
              </a:rPr>
              <a:t>A. is sleeping  B. was sleeping	C. has slept	D. have slept</a:t>
            </a:r>
            <a:br>
              <a:rPr lang="en-US" sz="2400">
                <a:latin typeface="Times New Roman" panose="02020603050405020304" pitchFamily="18" charset="0"/>
              </a:rPr>
            </a:br>
            <a:r>
              <a:rPr lang="en-US" sz="2400" b="1">
                <a:solidFill>
                  <a:schemeClr val="accent2"/>
                </a:solidFill>
                <a:latin typeface="Times New Roman" panose="02020603050405020304" pitchFamily="18" charset="0"/>
              </a:rPr>
              <a:t>2. .............I was doing homework, my friend came</a:t>
            </a:r>
            <a:br>
              <a:rPr lang="en-US" sz="2400" b="1">
                <a:solidFill>
                  <a:schemeClr val="accent2"/>
                </a:solidFill>
                <a:latin typeface="Times New Roman" panose="02020603050405020304" pitchFamily="18" charset="0"/>
              </a:rPr>
            </a:br>
            <a:r>
              <a:rPr lang="en-US" sz="2400">
                <a:latin typeface="Times New Roman" panose="02020603050405020304" pitchFamily="18" charset="0"/>
              </a:rPr>
              <a:t>A. when	B. at which		C. while	D. at time</a:t>
            </a:r>
            <a:br>
              <a:rPr lang="en-US" sz="2400">
                <a:latin typeface="Times New Roman" panose="02020603050405020304" pitchFamily="18" charset="0"/>
              </a:rPr>
            </a:br>
            <a:r>
              <a:rPr lang="en-US" sz="2400" b="1">
                <a:solidFill>
                  <a:schemeClr val="accent2"/>
                </a:solidFill>
                <a:latin typeface="Times New Roman" panose="02020603050405020304" pitchFamily="18" charset="0"/>
              </a:rPr>
              <a:t>3. I was reading..............My sister was playing with her dolls</a:t>
            </a:r>
            <a:br>
              <a:rPr lang="en-US" sz="2400" b="1">
                <a:solidFill>
                  <a:schemeClr val="accent2"/>
                </a:solidFill>
                <a:latin typeface="Times New Roman" panose="02020603050405020304" pitchFamily="18" charset="0"/>
              </a:rPr>
            </a:br>
            <a:r>
              <a:rPr lang="en-US" sz="2400">
                <a:latin typeface="Times New Roman" panose="02020603050405020304" pitchFamily="18" charset="0"/>
              </a:rPr>
              <a:t>A. when	B. while		C. how		D. what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sz="2400" b="1">
                <a:solidFill>
                  <a:schemeClr val="accent2"/>
                </a:solidFill>
                <a:latin typeface="Times New Roman" panose="02020603050405020304" pitchFamily="18" charset="0"/>
              </a:rPr>
              <a:t>4. Nga ………… a letter at 8 o</a:t>
            </a:r>
            <a:r>
              <a:rPr lang="en-US" sz="2400">
                <a:solidFill>
                  <a:schemeClr val="accent2"/>
                </a:solidFill>
                <a:latin typeface="Times New Roman" panose="02020603050405020304" pitchFamily="18" charset="0"/>
              </a:rPr>
              <a:t>’</a:t>
            </a:r>
            <a:r>
              <a:rPr lang="en-US" sz="2400" b="1">
                <a:solidFill>
                  <a:schemeClr val="accent2"/>
                </a:solidFill>
                <a:latin typeface="Times New Roman" panose="02020603050405020304" pitchFamily="18" charset="0"/>
              </a:rPr>
              <a:t>clock last night.</a:t>
            </a:r>
            <a:br>
              <a:rPr lang="en-US" sz="2400" b="1">
                <a:solidFill>
                  <a:schemeClr val="accent2"/>
                </a:solidFill>
                <a:latin typeface="Times New Roman" panose="02020603050405020304" pitchFamily="18" charset="0"/>
              </a:rPr>
            </a:br>
            <a:r>
              <a:rPr lang="en-US" sz="2400">
                <a:latin typeface="Times New Roman" panose="02020603050405020304" pitchFamily="18" charset="0"/>
              </a:rPr>
              <a:t>A. write	B. was writing          C. is writing	D. writes</a:t>
            </a:r>
            <a:br>
              <a:rPr lang="en-US" sz="2400">
                <a:latin typeface="Times New Roman" panose="02020603050405020304" pitchFamily="18" charset="0"/>
              </a:rPr>
            </a:br>
            <a:r>
              <a:rPr lang="en-US" sz="2400" b="1">
                <a:solidFill>
                  <a:schemeClr val="accent2"/>
                </a:solidFill>
                <a:latin typeface="Times New Roman" panose="02020603050405020304" pitchFamily="18" charset="0"/>
              </a:rPr>
              <a:t>5. We were sleeping when the telephone…………..</a:t>
            </a:r>
            <a:br>
              <a:rPr lang="en-US" sz="2400" b="1">
                <a:solidFill>
                  <a:schemeClr val="accent2"/>
                </a:solidFill>
                <a:latin typeface="Times New Roman" panose="02020603050405020304" pitchFamily="18" charset="0"/>
              </a:rPr>
            </a:br>
            <a:r>
              <a:rPr lang="en-US" sz="2400">
                <a:latin typeface="Times New Roman" panose="02020603050405020304" pitchFamily="18" charset="0"/>
              </a:rPr>
              <a:t>A. rings	B. ringing		C. rang		D. ring</a:t>
            </a:r>
            <a:br>
              <a:rPr lang="en-US" sz="2400">
                <a:latin typeface="Times New Roman" panose="02020603050405020304" pitchFamily="18" charset="0"/>
              </a:rPr>
            </a:br>
            <a:r>
              <a:rPr lang="en-US" sz="2400" b="1">
                <a:solidFill>
                  <a:schemeClr val="accent2"/>
                </a:solidFill>
                <a:latin typeface="Times New Roman" panose="02020603050405020304" pitchFamily="18" charset="0"/>
              </a:rPr>
              <a:t>6. When I arrived at school, the school drum .........……</a:t>
            </a:r>
            <a:br>
              <a:rPr lang="en-US" sz="2400" b="1">
                <a:solidFill>
                  <a:schemeClr val="accent2"/>
                </a:solidFill>
                <a:latin typeface="Times New Roman" panose="02020603050405020304" pitchFamily="18" charset="0"/>
              </a:rPr>
            </a:br>
            <a:r>
              <a:rPr lang="en-US" sz="2400">
                <a:latin typeface="Times New Roman" panose="02020603050405020304" pitchFamily="18" charset="0"/>
              </a:rPr>
              <a:t>A. was soundingB. is sounding    C. are sounding	D. were sounding</a:t>
            </a:r>
            <a:br>
              <a:rPr lang="en-US" sz="2400">
                <a:latin typeface="Times New Roman" panose="02020603050405020304" pitchFamily="18" charset="0"/>
              </a:rPr>
            </a:br>
            <a:r>
              <a:rPr lang="en-US" sz="2400" b="1">
                <a:solidFill>
                  <a:schemeClr val="accent2"/>
                </a:solidFill>
                <a:latin typeface="Times New Roman" panose="02020603050405020304" pitchFamily="18" charset="0"/>
              </a:rPr>
              <a:t>7. Mrs Nga………….always ………….her umbrella</a:t>
            </a:r>
            <a:br>
              <a:rPr lang="en-US" sz="2400" b="1">
                <a:solidFill>
                  <a:schemeClr val="accent2"/>
                </a:solidFill>
                <a:latin typeface="Times New Roman" panose="02020603050405020304" pitchFamily="18" charset="0"/>
              </a:rPr>
            </a:br>
            <a:r>
              <a:rPr lang="en-US" sz="2400">
                <a:latin typeface="Times New Roman" panose="02020603050405020304" pitchFamily="18" charset="0"/>
              </a:rPr>
              <a:t>A. was/ losing   B. has/ lost	           C. will/ lose	D. is/ losing</a:t>
            </a:r>
            <a:br>
              <a:rPr lang="en-US" sz="2400">
                <a:latin typeface="Times New Roman" panose="02020603050405020304" pitchFamily="18" charset="0"/>
              </a:rPr>
            </a:br>
            <a:r>
              <a:rPr lang="en-US" sz="2400" b="1">
                <a:solidFill>
                  <a:schemeClr val="accent2"/>
                </a:solidFill>
                <a:latin typeface="Times New Roman" panose="02020603050405020304" pitchFamily="18" charset="0"/>
              </a:rPr>
              <a:t>8. My father is ………. forgetting things on the bus.</a:t>
            </a:r>
            <a:br>
              <a:rPr lang="en-US" sz="2400" b="1">
                <a:solidFill>
                  <a:schemeClr val="accent2"/>
                </a:solidFill>
                <a:latin typeface="Times New Roman" panose="02020603050405020304" pitchFamily="18" charset="0"/>
              </a:rPr>
            </a:br>
            <a:r>
              <a:rPr lang="en-US" sz="2400">
                <a:latin typeface="Times New Roman" panose="02020603050405020304" pitchFamily="18" charset="0"/>
              </a:rPr>
              <a:t>A. always	B. usually 		C. often	D. sometimes</a:t>
            </a:r>
            <a:r>
              <a:rPr lang="en-US" sz="240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1273" name="Oval 9"/>
          <p:cNvSpPr>
            <a:spLocks noChangeArrowheads="1"/>
          </p:cNvSpPr>
          <p:nvPr/>
        </p:nvSpPr>
        <p:spPr bwMode="auto">
          <a:xfrm>
            <a:off x="2085975" y="1185863"/>
            <a:ext cx="457200" cy="40005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2000">
              <a:latin typeface="Arial Narrow" panose="020B0606020202030204" pitchFamily="34" charset="0"/>
            </a:endParaRPr>
          </a:p>
        </p:txBody>
      </p:sp>
      <p:sp>
        <p:nvSpPr>
          <p:cNvPr id="11274" name="Oval 10"/>
          <p:cNvSpPr>
            <a:spLocks noChangeArrowheads="1"/>
          </p:cNvSpPr>
          <p:nvPr/>
        </p:nvSpPr>
        <p:spPr bwMode="auto">
          <a:xfrm>
            <a:off x="4919663" y="1862138"/>
            <a:ext cx="381000" cy="319087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2000">
              <a:latin typeface="Arial Narrow" panose="020B0606020202030204" pitchFamily="34" charset="0"/>
            </a:endParaRPr>
          </a:p>
        </p:txBody>
      </p:sp>
      <p:sp>
        <p:nvSpPr>
          <p:cNvPr id="11275" name="Oval 11"/>
          <p:cNvSpPr>
            <a:spLocks noChangeArrowheads="1"/>
          </p:cNvSpPr>
          <p:nvPr/>
        </p:nvSpPr>
        <p:spPr bwMode="auto">
          <a:xfrm>
            <a:off x="2166938" y="2514600"/>
            <a:ext cx="381000" cy="3524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2000">
              <a:latin typeface="Arial Narrow" panose="020B0606020202030204" pitchFamily="34" charset="0"/>
            </a:endParaRPr>
          </a:p>
        </p:txBody>
      </p:sp>
      <p:sp>
        <p:nvSpPr>
          <p:cNvPr id="11276" name="Oval 12"/>
          <p:cNvSpPr>
            <a:spLocks noChangeArrowheads="1"/>
          </p:cNvSpPr>
          <p:nvPr/>
        </p:nvSpPr>
        <p:spPr bwMode="auto">
          <a:xfrm>
            <a:off x="2133600" y="3200400"/>
            <a:ext cx="400050" cy="334963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2000">
              <a:latin typeface="Arial Narrow" panose="020B0606020202030204" pitchFamily="34" charset="0"/>
            </a:endParaRPr>
          </a:p>
        </p:txBody>
      </p:sp>
      <p:sp>
        <p:nvSpPr>
          <p:cNvPr id="11277" name="Oval 13"/>
          <p:cNvSpPr>
            <a:spLocks noChangeArrowheads="1"/>
          </p:cNvSpPr>
          <p:nvPr/>
        </p:nvSpPr>
        <p:spPr bwMode="auto">
          <a:xfrm>
            <a:off x="4910138" y="3810000"/>
            <a:ext cx="414337" cy="376238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2000">
              <a:latin typeface="Arial Narrow" panose="020B0606020202030204" pitchFamily="34" charset="0"/>
            </a:endParaRPr>
          </a:p>
        </p:txBody>
      </p:sp>
      <p:sp>
        <p:nvSpPr>
          <p:cNvPr id="11278" name="Oval 14"/>
          <p:cNvSpPr>
            <a:spLocks noChangeArrowheads="1"/>
          </p:cNvSpPr>
          <p:nvPr/>
        </p:nvSpPr>
        <p:spPr bwMode="auto">
          <a:xfrm>
            <a:off x="381000" y="4495800"/>
            <a:ext cx="381000" cy="381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2000">
              <a:latin typeface="Arial Narrow" panose="020B0606020202030204" pitchFamily="34" charset="0"/>
            </a:endParaRPr>
          </a:p>
        </p:txBody>
      </p:sp>
      <p:sp>
        <p:nvSpPr>
          <p:cNvPr id="11279" name="Oval 15"/>
          <p:cNvSpPr>
            <a:spLocks noChangeArrowheads="1"/>
          </p:cNvSpPr>
          <p:nvPr/>
        </p:nvSpPr>
        <p:spPr bwMode="auto">
          <a:xfrm>
            <a:off x="6734175" y="5138738"/>
            <a:ext cx="381000" cy="3810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2000">
              <a:latin typeface="Arial Narrow" panose="020B0606020202030204" pitchFamily="34" charset="0"/>
            </a:endParaRPr>
          </a:p>
        </p:txBody>
      </p:sp>
      <p:sp>
        <p:nvSpPr>
          <p:cNvPr id="11280" name="Oval 16"/>
          <p:cNvSpPr>
            <a:spLocks noChangeArrowheads="1"/>
          </p:cNvSpPr>
          <p:nvPr/>
        </p:nvSpPr>
        <p:spPr bwMode="auto">
          <a:xfrm>
            <a:off x="347663" y="5805488"/>
            <a:ext cx="352425" cy="376237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2000">
              <a:latin typeface="Arial Narrow" panose="020B0606020202030204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236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0" dur="500"/>
                                        <p:tgtEl>
                                          <p:spTgt spid="112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266" grpId="0" autoUpdateAnimBg="0"/>
      <p:bldP spid="11266" grpId="1"/>
      <p:bldP spid="11271" grpId="0" build="allAtOnce"/>
      <p:bldP spid="11273" grpId="0" animBg="1"/>
      <p:bldP spid="11274" grpId="0" animBg="1"/>
      <p:bldP spid="11275" grpId="0" animBg="1"/>
      <p:bldP spid="11276" grpId="0" animBg="1"/>
      <p:bldP spid="11277" grpId="0" animBg="1"/>
      <p:bldP spid="11278" grpId="0" animBg="1"/>
      <p:bldP spid="11279" grpId="0" animBg="1"/>
      <p:bldP spid="1128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0" y="1233488"/>
            <a:ext cx="274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I- Past progressive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2362200" y="0"/>
            <a:ext cx="4953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b="1">
                <a:solidFill>
                  <a:srgbClr val="FF0066"/>
                </a:solidFill>
                <a:latin typeface="Times New Roman" panose="02020603050405020304" pitchFamily="18" charset="0"/>
              </a:rPr>
              <a:t>Unit 12: A vacation abroad </a:t>
            </a:r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3852863" y="504825"/>
            <a:ext cx="2743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000" b="1">
                <a:solidFill>
                  <a:srgbClr val="FF0066"/>
                </a:solidFill>
                <a:latin typeface="Times New Roman" panose="02020603050405020304" pitchFamily="18" charset="0"/>
              </a:rPr>
              <a:t>Language focus</a:t>
            </a:r>
          </a:p>
        </p:txBody>
      </p:sp>
      <p:sp>
        <p:nvSpPr>
          <p:cNvPr id="13317" name="Line 5"/>
          <p:cNvSpPr>
            <a:spLocks noChangeShapeType="1"/>
          </p:cNvSpPr>
          <p:nvPr/>
        </p:nvSpPr>
        <p:spPr bwMode="auto">
          <a:xfrm flipH="1">
            <a:off x="3681413" y="923925"/>
            <a:ext cx="0" cy="5791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0" y="1766888"/>
            <a:ext cx="320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000">
                <a:latin typeface="Times New Roman" panose="02020603050405020304" pitchFamily="18" charset="0"/>
              </a:rPr>
              <a:t>Form: S + was/ were + V-ing</a:t>
            </a:r>
          </a:p>
        </p:txBody>
      </p:sp>
      <p:sp>
        <p:nvSpPr>
          <p:cNvPr id="13319" name="Line 7"/>
          <p:cNvSpPr>
            <a:spLocks noChangeShapeType="1"/>
          </p:cNvSpPr>
          <p:nvPr/>
        </p:nvSpPr>
        <p:spPr bwMode="auto">
          <a:xfrm>
            <a:off x="1905000" y="923925"/>
            <a:ext cx="54864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0" y="2209800"/>
            <a:ext cx="3276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II- Past progressive with when and while </a:t>
            </a:r>
          </a:p>
        </p:txBody>
      </p:sp>
      <p:sp>
        <p:nvSpPr>
          <p:cNvPr id="13321" name="Text Box 9"/>
          <p:cNvSpPr txBox="1">
            <a:spLocks noChangeArrowheads="1"/>
          </p:cNvSpPr>
          <p:nvPr/>
        </p:nvSpPr>
        <p:spPr bwMode="auto">
          <a:xfrm>
            <a:off x="0" y="3124200"/>
            <a:ext cx="28956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>
                <a:latin typeface="Times New Roman" panose="02020603050405020304" pitchFamily="18" charset="0"/>
              </a:rPr>
              <a:t>While + past progressive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>
                <a:latin typeface="Times New Roman" panose="02020603050405020304" pitchFamily="18" charset="0"/>
              </a:rPr>
              <a:t> When + simple past </a:t>
            </a:r>
          </a:p>
        </p:txBody>
      </p:sp>
      <p:sp>
        <p:nvSpPr>
          <p:cNvPr id="13322" name="Text Box 10"/>
          <p:cNvSpPr txBox="1">
            <a:spLocks noChangeArrowheads="1"/>
          </p:cNvSpPr>
          <p:nvPr/>
        </p:nvSpPr>
        <p:spPr bwMode="auto">
          <a:xfrm>
            <a:off x="0" y="4014788"/>
            <a:ext cx="3276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III- Present progressive with always </a:t>
            </a:r>
          </a:p>
        </p:txBody>
      </p:sp>
      <p:sp>
        <p:nvSpPr>
          <p:cNvPr id="13323" name="Text Box 19"/>
          <p:cNvSpPr txBox="1">
            <a:spLocks noChangeArrowheads="1"/>
          </p:cNvSpPr>
          <p:nvPr/>
        </p:nvSpPr>
        <p:spPr bwMode="auto">
          <a:xfrm>
            <a:off x="0" y="4953000"/>
            <a:ext cx="3733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 b="1">
                <a:latin typeface="Times New Roman" panose="02020603050405020304" pitchFamily="18" charset="0"/>
              </a:rPr>
              <a:t>S + is/ am/ are+ always + V-ing</a:t>
            </a:r>
          </a:p>
        </p:txBody>
      </p:sp>
      <p:sp>
        <p:nvSpPr>
          <p:cNvPr id="102421" name="Text Box 21"/>
          <p:cNvSpPr txBox="1">
            <a:spLocks noChangeArrowheads="1"/>
          </p:cNvSpPr>
          <p:nvPr/>
        </p:nvSpPr>
        <p:spPr bwMode="auto">
          <a:xfrm>
            <a:off x="0" y="5467350"/>
            <a:ext cx="3276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III- Homework </a:t>
            </a:r>
          </a:p>
        </p:txBody>
      </p:sp>
      <p:sp>
        <p:nvSpPr>
          <p:cNvPr id="102422" name="Text Box 22"/>
          <p:cNvSpPr txBox="1">
            <a:spLocks noChangeArrowheads="1"/>
          </p:cNvSpPr>
          <p:nvPr/>
        </p:nvSpPr>
        <p:spPr bwMode="auto">
          <a:xfrm>
            <a:off x="3962400" y="2057400"/>
            <a:ext cx="4724400" cy="308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b="1">
                <a:solidFill>
                  <a:srgbClr val="990099"/>
                </a:solidFill>
                <a:latin typeface="Times New Roman" panose="02020603050405020304" pitchFamily="18" charset="0"/>
              </a:rPr>
              <a:t>1- Learn structures by heart.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b="1">
                <a:solidFill>
                  <a:srgbClr val="990099"/>
                </a:solidFill>
                <a:latin typeface="Times New Roman" panose="02020603050405020304" pitchFamily="18" charset="0"/>
              </a:rPr>
              <a:t>2- Review grammar and vocabulary of unit 12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b="1">
                <a:solidFill>
                  <a:srgbClr val="990099"/>
                </a:solidFill>
                <a:latin typeface="Times New Roman" panose="02020603050405020304" pitchFamily="18" charset="0"/>
              </a:rPr>
              <a:t>3 - Prepare unit 13: Getting started – Listen and read (find vocabulary).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722"/>
    </mc:Choice>
    <mc:Fallback>
      <p:transition spd="slow" advTm="38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2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02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2421" grpId="0"/>
      <p:bldP spid="1024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23" name="Picture 11" descr="BOBB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77400" cy="68580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5" name="Picture 13" descr="goldstar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2438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6" name="Picture 14" descr="goldsun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27" name="WordArt 15"/>
          <p:cNvSpPr>
            <a:spLocks noChangeArrowheads="1" noChangeShapeType="1" noTextEdit="1"/>
          </p:cNvSpPr>
          <p:nvPr/>
        </p:nvSpPr>
        <p:spPr bwMode="auto">
          <a:xfrm>
            <a:off x="990600" y="5181600"/>
            <a:ext cx="7086600" cy="11430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FFFF00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Good bye!</a:t>
            </a:r>
          </a:p>
        </p:txBody>
      </p:sp>
      <p:sp>
        <p:nvSpPr>
          <p:cNvPr id="90129" name="Rectangle 17"/>
          <p:cNvSpPr>
            <a:spLocks noChangeArrowheads="1"/>
          </p:cNvSpPr>
          <p:nvPr/>
        </p:nvSpPr>
        <p:spPr bwMode="auto">
          <a:xfrm>
            <a:off x="0" y="2133600"/>
            <a:ext cx="91440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sz="5100" b="1">
                <a:solidFill>
                  <a:srgbClr val="FF00FF"/>
                </a:solidFill>
              </a:rPr>
              <a:t>THANK YOU</a:t>
            </a:r>
            <a:r>
              <a:rPr lang="en-US" sz="5100" b="1">
                <a:solidFill>
                  <a:srgbClr val="FF0000"/>
                </a:solidFill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en-US" sz="5100" b="1">
                <a:solidFill>
                  <a:srgbClr val="FF0000"/>
                </a:solidFill>
              </a:rPr>
              <a:t>FOR YOUR ATTENTION !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3125">
    <p:sndAc>
      <p:stSnd>
        <p:snd r:embed="rId4" name="goodbye_moi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70" decel="100000"/>
                                        <p:tgtEl>
                                          <p:spTgt spid="90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770" decel="100000"/>
                                        <p:tgtEl>
                                          <p:spTgt spid="90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0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90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0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90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0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6" presetID="51" presetClass="entr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90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90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0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90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0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90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0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0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0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0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90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6" presetID="5" presetClass="exit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heckerboard(across)">
                                      <p:cBhvr>
                                        <p:cTn id="37" dur="500"/>
                                        <p:tgtEl>
                                          <p:spTgt spid="90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heckerboard(across)">
                                      <p:cBhvr>
                                        <p:cTn id="40" dur="500"/>
                                        <p:tgtEl>
                                          <p:spTgt spid="90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2000"/>
                                        <p:tgtEl>
                                          <p:spTgt spid="90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0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90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0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0127" grpId="0" animBg="1"/>
      <p:bldP spid="90129" grpId="0" build="allAtOnce"/>
      <p:bldP spid="90129" grpId="1" build="allAtOnce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455613" y="991901"/>
            <a:ext cx="8763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b="1" dirty="0" smtClean="0">
                <a:solidFill>
                  <a:srgbClr val="99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Ba was taking a shower at </a:t>
            </a:r>
            <a:r>
              <a:rPr lang="en-US" b="1" dirty="0">
                <a:solidFill>
                  <a:srgbClr val="99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8 o’clock last </a:t>
            </a:r>
            <a:r>
              <a:rPr lang="en-US" b="1" dirty="0" smtClean="0">
                <a:solidFill>
                  <a:srgbClr val="99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night    </a:t>
            </a:r>
            <a:endParaRPr lang="en-US" b="1" u="sng" dirty="0">
              <a:solidFill>
                <a:srgbClr val="9900CC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5541" name="Text Box 5"/>
          <p:cNvSpPr txBox="1">
            <a:spLocks noChangeArrowheads="1"/>
          </p:cNvSpPr>
          <p:nvPr/>
        </p:nvSpPr>
        <p:spPr bwMode="auto">
          <a:xfrm>
            <a:off x="557212" y="1826041"/>
            <a:ext cx="76723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b="1" dirty="0" smtClean="0">
                <a:solidFill>
                  <a:srgbClr val="99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 err="1" smtClean="0">
                <a:solidFill>
                  <a:srgbClr val="99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Hoa</a:t>
            </a:r>
            <a:r>
              <a:rPr lang="en-US" b="1" dirty="0" smtClean="0">
                <a:solidFill>
                  <a:srgbClr val="99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b="1" dirty="0">
                <a:solidFill>
                  <a:srgbClr val="99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was </a:t>
            </a:r>
            <a:r>
              <a:rPr lang="en-US" b="1" dirty="0" smtClean="0">
                <a:solidFill>
                  <a:srgbClr val="99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eating dinner at that time</a:t>
            </a:r>
            <a:endParaRPr lang="en-US" b="1" dirty="0">
              <a:solidFill>
                <a:srgbClr val="9900CC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65544" name="Text Box 8"/>
          <p:cNvSpPr txBox="1">
            <a:spLocks noChangeArrowheads="1"/>
          </p:cNvSpPr>
          <p:nvPr/>
        </p:nvSpPr>
        <p:spPr bwMode="auto">
          <a:xfrm>
            <a:off x="990600" y="2667230"/>
            <a:ext cx="42799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Past progressive tense</a:t>
            </a:r>
          </a:p>
        </p:txBody>
      </p:sp>
      <p:sp>
        <p:nvSpPr>
          <p:cNvPr id="65546" name="Line 10"/>
          <p:cNvSpPr>
            <a:spLocks noChangeShapeType="1"/>
          </p:cNvSpPr>
          <p:nvPr/>
        </p:nvSpPr>
        <p:spPr bwMode="auto">
          <a:xfrm flipV="1">
            <a:off x="4837112" y="1503778"/>
            <a:ext cx="3468687" cy="5873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5554" name="Text Box 18"/>
          <p:cNvSpPr txBox="1">
            <a:spLocks noChangeArrowheads="1"/>
          </p:cNvSpPr>
          <p:nvPr/>
        </p:nvSpPr>
        <p:spPr bwMode="auto">
          <a:xfrm>
            <a:off x="228599" y="3620006"/>
            <a:ext cx="8001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b="1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Form:</a:t>
            </a:r>
            <a:r>
              <a:rPr lang="en-US">
                <a:solidFill>
                  <a:srgbClr val="FF0066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</a:t>
            </a:r>
            <a:r>
              <a:rPr lang="en-US" b="1">
                <a:latin typeface="Times New Roman" panose="02020603050405020304" pitchFamily="18" charset="0"/>
                <a:cs typeface="Arial" panose="020B0604020202020204" pitchFamily="34" charset="0"/>
              </a:rPr>
              <a:t>S + WAS / WERE + V-ING…</a:t>
            </a:r>
          </a:p>
        </p:txBody>
      </p:sp>
      <p:sp>
        <p:nvSpPr>
          <p:cNvPr id="4103" name="Text Box 22"/>
          <p:cNvSpPr txBox="1">
            <a:spLocks noChangeArrowheads="1"/>
          </p:cNvSpPr>
          <p:nvPr/>
        </p:nvSpPr>
        <p:spPr bwMode="auto">
          <a:xfrm>
            <a:off x="0" y="0"/>
            <a:ext cx="4953000" cy="64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</a:rPr>
              <a:t>I- Past progressive tense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65559" name="Group 23"/>
          <p:cNvGrpSpPr>
            <a:grpSpLocks/>
          </p:cNvGrpSpPr>
          <p:nvPr/>
        </p:nvGrpSpPr>
        <p:grpSpPr bwMode="auto">
          <a:xfrm>
            <a:off x="1181100" y="1503778"/>
            <a:ext cx="2019300" cy="352425"/>
            <a:chOff x="2064" y="2976"/>
            <a:chExt cx="1152" cy="144"/>
          </a:xfrm>
        </p:grpSpPr>
        <p:sp>
          <p:nvSpPr>
            <p:cNvPr id="4110" name="Line 24"/>
            <p:cNvSpPr>
              <a:spLocks noChangeShapeType="1"/>
            </p:cNvSpPr>
            <p:nvPr/>
          </p:nvSpPr>
          <p:spPr bwMode="auto">
            <a:xfrm>
              <a:off x="2640" y="3024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11" name="AutoShape 25"/>
            <p:cNvSpPr>
              <a:spLocks/>
            </p:cNvSpPr>
            <p:nvPr/>
          </p:nvSpPr>
          <p:spPr bwMode="auto">
            <a:xfrm rot="-5400000">
              <a:off x="2616" y="2424"/>
              <a:ext cx="48" cy="1152"/>
            </a:xfrm>
            <a:prstGeom prst="leftBrace">
              <a:avLst>
                <a:gd name="adj1" fmla="val 195667"/>
                <a:gd name="adj2" fmla="val 50606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>
                <a:latin typeface="Arial Narrow" panose="020B0606020202030204" pitchFamily="34" charset="0"/>
              </a:endParaRPr>
            </a:p>
          </p:txBody>
        </p:sp>
      </p:grpSp>
      <p:grpSp>
        <p:nvGrpSpPr>
          <p:cNvPr id="65562" name="Group 26"/>
          <p:cNvGrpSpPr>
            <a:grpSpLocks/>
          </p:cNvGrpSpPr>
          <p:nvPr/>
        </p:nvGrpSpPr>
        <p:grpSpPr bwMode="auto">
          <a:xfrm>
            <a:off x="1752600" y="2457636"/>
            <a:ext cx="1676400" cy="304800"/>
            <a:chOff x="2064" y="2976"/>
            <a:chExt cx="1152" cy="144"/>
          </a:xfrm>
        </p:grpSpPr>
        <p:sp>
          <p:nvSpPr>
            <p:cNvPr id="4108" name="Line 27"/>
            <p:cNvSpPr>
              <a:spLocks noChangeShapeType="1"/>
            </p:cNvSpPr>
            <p:nvPr/>
          </p:nvSpPr>
          <p:spPr bwMode="auto">
            <a:xfrm>
              <a:off x="2640" y="3024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9" name="AutoShape 28"/>
            <p:cNvSpPr>
              <a:spLocks/>
            </p:cNvSpPr>
            <p:nvPr/>
          </p:nvSpPr>
          <p:spPr bwMode="auto">
            <a:xfrm rot="-5400000">
              <a:off x="2616" y="2424"/>
              <a:ext cx="48" cy="1152"/>
            </a:xfrm>
            <a:prstGeom prst="leftBrace">
              <a:avLst>
                <a:gd name="adj1" fmla="val 195667"/>
                <a:gd name="adj2" fmla="val 50606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>
                <a:latin typeface="Arial Narrow" panose="020B0606020202030204" pitchFamily="34" charset="0"/>
              </a:endParaRPr>
            </a:p>
          </p:txBody>
        </p:sp>
      </p:grpSp>
      <p:sp>
        <p:nvSpPr>
          <p:cNvPr id="65568" name="Text Box 32"/>
          <p:cNvSpPr txBox="1">
            <a:spLocks noChangeArrowheads="1"/>
          </p:cNvSpPr>
          <p:nvPr/>
        </p:nvSpPr>
        <p:spPr bwMode="auto">
          <a:xfrm>
            <a:off x="206375" y="4525476"/>
            <a:ext cx="888365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Use: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Diễn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xảy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thời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xác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rõ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ràng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khứ</a:t>
            </a:r>
            <a:r>
              <a:rPr lang="en-US" sz="2800" dirty="0">
                <a:latin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dấu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hiệu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</a:rPr>
              <a:t>: at…yesterday/last…, from…to…, between….and…</a:t>
            </a:r>
          </a:p>
        </p:txBody>
      </p:sp>
      <p:sp>
        <p:nvSpPr>
          <p:cNvPr id="17" name="Line 10"/>
          <p:cNvSpPr>
            <a:spLocks noChangeShapeType="1"/>
          </p:cNvSpPr>
          <p:nvPr/>
        </p:nvSpPr>
        <p:spPr bwMode="auto">
          <a:xfrm>
            <a:off x="4648200" y="2410816"/>
            <a:ext cx="23622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309"/>
    </mc:Choice>
    <mc:Fallback xmlns="">
      <p:transition spd="slow" advTm="903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5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5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65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65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55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65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5539" grpId="0"/>
      <p:bldP spid="65541" grpId="0"/>
      <p:bldP spid="65544" grpId="0"/>
      <p:bldP spid="65546" grpId="0" animBg="1"/>
      <p:bldP spid="65554" grpId="0"/>
      <p:bldP spid="65568" grpId="0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0" y="1233488"/>
            <a:ext cx="274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I- Past progressive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2362200" y="0"/>
            <a:ext cx="4953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b="1">
                <a:solidFill>
                  <a:srgbClr val="FF0066"/>
                </a:solidFill>
                <a:latin typeface="Times New Roman" panose="02020603050405020304" pitchFamily="18" charset="0"/>
              </a:rPr>
              <a:t>Unit 12: A vacation abroad 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3852863" y="504825"/>
            <a:ext cx="2743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000" b="1">
                <a:solidFill>
                  <a:srgbClr val="FF0066"/>
                </a:solidFill>
                <a:latin typeface="Times New Roman" panose="02020603050405020304" pitchFamily="18" charset="0"/>
              </a:rPr>
              <a:t>Language focus</a:t>
            </a:r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 flipH="1">
            <a:off x="3095625" y="923925"/>
            <a:ext cx="0" cy="5791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6" name="Text Box 6"/>
          <p:cNvSpPr txBox="1">
            <a:spLocks noChangeArrowheads="1"/>
          </p:cNvSpPr>
          <p:nvPr/>
        </p:nvSpPr>
        <p:spPr bwMode="auto">
          <a:xfrm>
            <a:off x="0" y="1766888"/>
            <a:ext cx="320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000">
                <a:latin typeface="Times New Roman" panose="02020603050405020304" pitchFamily="18" charset="0"/>
              </a:rPr>
              <a:t>Form: S + was/ were + V-ing</a:t>
            </a:r>
          </a:p>
        </p:txBody>
      </p:sp>
      <p:sp>
        <p:nvSpPr>
          <p:cNvPr id="5127" name="Line 8"/>
          <p:cNvSpPr>
            <a:spLocks noChangeShapeType="1"/>
          </p:cNvSpPr>
          <p:nvPr/>
        </p:nvSpPr>
        <p:spPr bwMode="auto">
          <a:xfrm>
            <a:off x="1905000" y="923925"/>
            <a:ext cx="54864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7" name="Text Box 19"/>
          <p:cNvSpPr txBox="1">
            <a:spLocks noChangeArrowheads="1"/>
          </p:cNvSpPr>
          <p:nvPr/>
        </p:nvSpPr>
        <p:spPr bwMode="auto">
          <a:xfrm>
            <a:off x="0" y="2209800"/>
            <a:ext cx="3276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II- Past progressive with when and while </a:t>
            </a:r>
          </a:p>
        </p:txBody>
      </p:sp>
      <p:sp>
        <p:nvSpPr>
          <p:cNvPr id="99348" name="Text Box 20"/>
          <p:cNvSpPr txBox="1">
            <a:spLocks noChangeArrowheads="1"/>
          </p:cNvSpPr>
          <p:nvPr/>
        </p:nvSpPr>
        <p:spPr bwMode="auto">
          <a:xfrm>
            <a:off x="3048000" y="1219200"/>
            <a:ext cx="609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000" b="1">
                <a:latin typeface="Times New Roman" panose="02020603050405020304" pitchFamily="18" charset="0"/>
              </a:rPr>
              <a:t>The Le family was sleeping </a:t>
            </a:r>
            <a:r>
              <a:rPr lang="en-US" sz="2000" b="1">
                <a:solidFill>
                  <a:srgbClr val="FF0066"/>
                </a:solidFill>
                <a:latin typeface="Times New Roman" panose="02020603050405020304" pitchFamily="18" charset="0"/>
              </a:rPr>
              <a:t>when</a:t>
            </a:r>
            <a:r>
              <a:rPr lang="en-US" sz="2000" b="1">
                <a:latin typeface="Times New Roman" panose="02020603050405020304" pitchFamily="18" charset="0"/>
              </a:rPr>
              <a:t> the mailman came.</a:t>
            </a:r>
          </a:p>
        </p:txBody>
      </p:sp>
      <p:sp>
        <p:nvSpPr>
          <p:cNvPr id="99349" name="Text Box 21"/>
          <p:cNvSpPr txBox="1">
            <a:spLocks noChangeArrowheads="1"/>
          </p:cNvSpPr>
          <p:nvPr/>
        </p:nvSpPr>
        <p:spPr bwMode="auto">
          <a:xfrm>
            <a:off x="5715000" y="3322638"/>
            <a:ext cx="3657600" cy="430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2200" b="1">
                <a:solidFill>
                  <a:srgbClr val="FF0000"/>
                </a:solidFill>
                <a:latin typeface="Times New Roman" panose="02020603050405020304" pitchFamily="18" charset="0"/>
              </a:rPr>
              <a:t>while</a:t>
            </a:r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           </a:t>
            </a:r>
            <a:r>
              <a:rPr 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Past progressive</a:t>
            </a:r>
          </a:p>
        </p:txBody>
      </p:sp>
      <p:sp>
        <p:nvSpPr>
          <p:cNvPr id="99350" name="Text Box 22"/>
          <p:cNvSpPr txBox="1">
            <a:spLocks noChangeArrowheads="1"/>
          </p:cNvSpPr>
          <p:nvPr/>
        </p:nvSpPr>
        <p:spPr bwMode="auto">
          <a:xfrm>
            <a:off x="2895600" y="2679700"/>
            <a:ext cx="6477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000" b="1">
                <a:latin typeface="Times New Roman" panose="02020603050405020304" pitchFamily="18" charset="0"/>
              </a:rPr>
              <a:t>The mailman came </a:t>
            </a:r>
            <a:r>
              <a:rPr lang="en-US" sz="2000" b="1">
                <a:solidFill>
                  <a:srgbClr val="FF0066"/>
                </a:solidFill>
                <a:latin typeface="Times New Roman" panose="02020603050405020304" pitchFamily="18" charset="0"/>
              </a:rPr>
              <a:t>while</a:t>
            </a:r>
            <a:r>
              <a:rPr lang="en-US" sz="2000" b="1">
                <a:latin typeface="Times New Roman" panose="02020603050405020304" pitchFamily="18" charset="0"/>
              </a:rPr>
              <a:t> the Le family was sleeping</a:t>
            </a:r>
          </a:p>
        </p:txBody>
      </p:sp>
      <p:sp>
        <p:nvSpPr>
          <p:cNvPr id="99351" name="Text Box 23"/>
          <p:cNvSpPr txBox="1">
            <a:spLocks noChangeArrowheads="1"/>
          </p:cNvSpPr>
          <p:nvPr/>
        </p:nvSpPr>
        <p:spPr bwMode="auto">
          <a:xfrm>
            <a:off x="6296025" y="1900238"/>
            <a:ext cx="3076575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 b="1">
                <a:solidFill>
                  <a:srgbClr val="FF0066"/>
                </a:solidFill>
                <a:latin typeface="Times New Roman" panose="02020603050405020304" pitchFamily="18" charset="0"/>
              </a:rPr>
              <a:t> </a:t>
            </a:r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</a:rPr>
              <a:t>when</a:t>
            </a:r>
            <a:r>
              <a:rPr lang="en-US" sz="2000" b="1">
                <a:solidFill>
                  <a:srgbClr val="FF0066"/>
                </a:solidFill>
                <a:latin typeface="Times New Roman" panose="02020603050405020304" pitchFamily="18" charset="0"/>
              </a:rPr>
              <a:t>            </a:t>
            </a:r>
            <a:r>
              <a:rPr lang="en-US" sz="2000" b="1">
                <a:solidFill>
                  <a:srgbClr val="0070C0"/>
                </a:solidFill>
                <a:latin typeface="Times New Roman" panose="02020603050405020304" pitchFamily="18" charset="0"/>
              </a:rPr>
              <a:t>Past simple</a:t>
            </a:r>
          </a:p>
        </p:txBody>
      </p:sp>
      <p:grpSp>
        <p:nvGrpSpPr>
          <p:cNvPr id="99352" name="Group 24"/>
          <p:cNvGrpSpPr>
            <a:grpSpLocks/>
          </p:cNvGrpSpPr>
          <p:nvPr/>
        </p:nvGrpSpPr>
        <p:grpSpPr bwMode="auto">
          <a:xfrm>
            <a:off x="4953000" y="1524000"/>
            <a:ext cx="1176338" cy="352425"/>
            <a:chOff x="2064" y="2976"/>
            <a:chExt cx="1152" cy="144"/>
          </a:xfrm>
        </p:grpSpPr>
        <p:sp>
          <p:nvSpPr>
            <p:cNvPr id="5148" name="Line 25"/>
            <p:cNvSpPr>
              <a:spLocks noChangeShapeType="1"/>
            </p:cNvSpPr>
            <p:nvPr/>
          </p:nvSpPr>
          <p:spPr bwMode="auto">
            <a:xfrm>
              <a:off x="2640" y="3024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9" name="AutoShape 26"/>
            <p:cNvSpPr>
              <a:spLocks/>
            </p:cNvSpPr>
            <p:nvPr/>
          </p:nvSpPr>
          <p:spPr bwMode="auto">
            <a:xfrm rot="-5400000">
              <a:off x="2616" y="2424"/>
              <a:ext cx="48" cy="1152"/>
            </a:xfrm>
            <a:prstGeom prst="leftBrace">
              <a:avLst>
                <a:gd name="adj1" fmla="val 195667"/>
                <a:gd name="adj2" fmla="val 50606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sz="2000">
                <a:latin typeface="Arial Narrow" panose="020B0606020202030204" pitchFamily="34" charset="0"/>
              </a:endParaRPr>
            </a:p>
          </p:txBody>
        </p:sp>
      </p:grpSp>
      <p:grpSp>
        <p:nvGrpSpPr>
          <p:cNvPr id="99355" name="Group 27"/>
          <p:cNvGrpSpPr>
            <a:grpSpLocks/>
          </p:cNvGrpSpPr>
          <p:nvPr/>
        </p:nvGrpSpPr>
        <p:grpSpPr bwMode="auto">
          <a:xfrm>
            <a:off x="8294688" y="1577975"/>
            <a:ext cx="601662" cy="228600"/>
            <a:chOff x="2064" y="2976"/>
            <a:chExt cx="1152" cy="144"/>
          </a:xfrm>
        </p:grpSpPr>
        <p:sp>
          <p:nvSpPr>
            <p:cNvPr id="5146" name="Line 28"/>
            <p:cNvSpPr>
              <a:spLocks noChangeShapeType="1"/>
            </p:cNvSpPr>
            <p:nvPr/>
          </p:nvSpPr>
          <p:spPr bwMode="auto">
            <a:xfrm>
              <a:off x="2640" y="3024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7" name="AutoShape 29"/>
            <p:cNvSpPr>
              <a:spLocks/>
            </p:cNvSpPr>
            <p:nvPr/>
          </p:nvSpPr>
          <p:spPr bwMode="auto">
            <a:xfrm rot="-5400000">
              <a:off x="2616" y="2424"/>
              <a:ext cx="48" cy="1152"/>
            </a:xfrm>
            <a:prstGeom prst="leftBrace">
              <a:avLst>
                <a:gd name="adj1" fmla="val 195667"/>
                <a:gd name="adj2" fmla="val 50606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sz="2000">
                <a:latin typeface="Arial Narrow" panose="020B0606020202030204" pitchFamily="34" charset="0"/>
              </a:endParaRPr>
            </a:p>
          </p:txBody>
        </p:sp>
      </p:grpSp>
      <p:grpSp>
        <p:nvGrpSpPr>
          <p:cNvPr id="99358" name="Group 30"/>
          <p:cNvGrpSpPr>
            <a:grpSpLocks/>
          </p:cNvGrpSpPr>
          <p:nvPr/>
        </p:nvGrpSpPr>
        <p:grpSpPr bwMode="auto">
          <a:xfrm>
            <a:off x="4829175" y="3014663"/>
            <a:ext cx="601663" cy="228600"/>
            <a:chOff x="2064" y="2976"/>
            <a:chExt cx="1152" cy="144"/>
          </a:xfrm>
        </p:grpSpPr>
        <p:sp>
          <p:nvSpPr>
            <p:cNvPr id="5144" name="Line 31"/>
            <p:cNvSpPr>
              <a:spLocks noChangeShapeType="1"/>
            </p:cNvSpPr>
            <p:nvPr/>
          </p:nvSpPr>
          <p:spPr bwMode="auto">
            <a:xfrm>
              <a:off x="2640" y="3024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5" name="AutoShape 32"/>
            <p:cNvSpPr>
              <a:spLocks/>
            </p:cNvSpPr>
            <p:nvPr/>
          </p:nvSpPr>
          <p:spPr bwMode="auto">
            <a:xfrm rot="-5400000">
              <a:off x="2616" y="2424"/>
              <a:ext cx="48" cy="1152"/>
            </a:xfrm>
            <a:prstGeom prst="leftBrace">
              <a:avLst>
                <a:gd name="adj1" fmla="val 195667"/>
                <a:gd name="adj2" fmla="val 50606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sz="2000">
                <a:latin typeface="Arial Narrow" panose="020B0606020202030204" pitchFamily="34" charset="0"/>
              </a:endParaRPr>
            </a:p>
          </p:txBody>
        </p:sp>
      </p:grpSp>
      <p:grpSp>
        <p:nvGrpSpPr>
          <p:cNvPr id="99361" name="Group 33"/>
          <p:cNvGrpSpPr>
            <a:grpSpLocks/>
          </p:cNvGrpSpPr>
          <p:nvPr/>
        </p:nvGrpSpPr>
        <p:grpSpPr bwMode="auto">
          <a:xfrm>
            <a:off x="7543800" y="3048000"/>
            <a:ext cx="1404938" cy="352425"/>
            <a:chOff x="2064" y="2976"/>
            <a:chExt cx="1152" cy="144"/>
          </a:xfrm>
        </p:grpSpPr>
        <p:sp>
          <p:nvSpPr>
            <p:cNvPr id="5142" name="Line 34"/>
            <p:cNvSpPr>
              <a:spLocks noChangeShapeType="1"/>
            </p:cNvSpPr>
            <p:nvPr/>
          </p:nvSpPr>
          <p:spPr bwMode="auto">
            <a:xfrm>
              <a:off x="2640" y="3024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3" name="AutoShape 35"/>
            <p:cNvSpPr>
              <a:spLocks/>
            </p:cNvSpPr>
            <p:nvPr/>
          </p:nvSpPr>
          <p:spPr bwMode="auto">
            <a:xfrm rot="-5400000">
              <a:off x="2616" y="2424"/>
              <a:ext cx="48" cy="1152"/>
            </a:xfrm>
            <a:prstGeom prst="leftBrace">
              <a:avLst>
                <a:gd name="adj1" fmla="val 195667"/>
                <a:gd name="adj2" fmla="val 50606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sz="2000">
                <a:latin typeface="Arial Narrow" panose="020B0606020202030204" pitchFamily="34" charset="0"/>
              </a:endParaRPr>
            </a:p>
          </p:txBody>
        </p:sp>
      </p:grpSp>
      <p:sp>
        <p:nvSpPr>
          <p:cNvPr id="99364" name="Text Box 36"/>
          <p:cNvSpPr txBox="1">
            <a:spLocks noChangeArrowheads="1"/>
          </p:cNvSpPr>
          <p:nvPr/>
        </p:nvSpPr>
        <p:spPr bwMode="auto">
          <a:xfrm>
            <a:off x="4286250" y="3294063"/>
            <a:ext cx="160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 b="1">
                <a:solidFill>
                  <a:srgbClr val="0070C0"/>
                </a:solidFill>
                <a:latin typeface="Times New Roman" panose="02020603050405020304" pitchFamily="18" charset="0"/>
              </a:rPr>
              <a:t>Past simple</a:t>
            </a:r>
          </a:p>
        </p:txBody>
      </p:sp>
      <p:sp>
        <p:nvSpPr>
          <p:cNvPr id="99365" name="Text Box 37"/>
          <p:cNvSpPr txBox="1">
            <a:spLocks noChangeArrowheads="1"/>
          </p:cNvSpPr>
          <p:nvPr/>
        </p:nvSpPr>
        <p:spPr bwMode="auto">
          <a:xfrm>
            <a:off x="4344988" y="1905000"/>
            <a:ext cx="21574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 b="1">
                <a:solidFill>
                  <a:srgbClr val="0070C0"/>
                </a:solidFill>
                <a:latin typeface="Times New Roman" panose="02020603050405020304" pitchFamily="18" charset="0"/>
              </a:rPr>
              <a:t>Past progressive</a:t>
            </a:r>
          </a:p>
        </p:txBody>
      </p:sp>
      <p:sp>
        <p:nvSpPr>
          <p:cNvPr id="99367" name="Text Box 39"/>
          <p:cNvSpPr txBox="1">
            <a:spLocks noChangeArrowheads="1"/>
          </p:cNvSpPr>
          <p:nvPr/>
        </p:nvSpPr>
        <p:spPr bwMode="auto">
          <a:xfrm>
            <a:off x="3190875" y="3887788"/>
            <a:ext cx="600075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 b="1">
                <a:solidFill>
                  <a:srgbClr val="CC3300"/>
                </a:solidFill>
                <a:latin typeface="Times New Roman" panose="02020603050405020304" pitchFamily="18" charset="0"/>
              </a:rPr>
              <a:t>Use:</a:t>
            </a:r>
            <a:r>
              <a:rPr lang="en-US" sz="2000">
                <a:latin typeface="Times New Roman" panose="02020603050405020304" pitchFamily="18" charset="0"/>
              </a:rPr>
              <a:t> Diễn tả một hành động đang xảy ra trong quá khứ thì có hành động khác xen vào (khi đang…thì…)</a:t>
            </a:r>
          </a:p>
        </p:txBody>
      </p:sp>
      <p:sp>
        <p:nvSpPr>
          <p:cNvPr id="31" name="Text Box 39"/>
          <p:cNvSpPr txBox="1">
            <a:spLocks noChangeArrowheads="1"/>
          </p:cNvSpPr>
          <p:nvPr/>
        </p:nvSpPr>
        <p:spPr bwMode="auto">
          <a:xfrm>
            <a:off x="3095625" y="4595813"/>
            <a:ext cx="600075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Ngoài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</a:rPr>
              <a:t>, “while”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còn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được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sử</a:t>
            </a: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dụng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diễn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tả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</a:rPr>
              <a:t> 2 hay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hành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xảy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ra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cùng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lúc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quá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khứ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32" name="Text Box 39"/>
          <p:cNvSpPr txBox="1">
            <a:spLocks noChangeArrowheads="1"/>
          </p:cNvSpPr>
          <p:nvPr/>
        </p:nvSpPr>
        <p:spPr bwMode="auto">
          <a:xfrm>
            <a:off x="3143250" y="5335588"/>
            <a:ext cx="622935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 b="1">
                <a:solidFill>
                  <a:srgbClr val="0000FF"/>
                </a:solidFill>
                <a:latin typeface="Times New Roman" panose="02020603050405020304" pitchFamily="18" charset="0"/>
              </a:rPr>
              <a:t>Ex</a:t>
            </a:r>
            <a:r>
              <a:rPr lang="en-US" sz="2000" b="1">
                <a:solidFill>
                  <a:srgbClr val="CC3300"/>
                </a:solidFill>
                <a:latin typeface="Times New Roman" panose="02020603050405020304" pitchFamily="18" charset="0"/>
              </a:rPr>
              <a:t>:</a:t>
            </a:r>
            <a:r>
              <a:rPr lang="en-US" sz="2000">
                <a:latin typeface="Times New Roman" panose="02020603050405020304" pitchFamily="18" charset="0"/>
              </a:rPr>
              <a:t> Our father was watching TV </a:t>
            </a:r>
            <a:r>
              <a:rPr 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while  </a:t>
            </a:r>
            <a:r>
              <a:rPr lang="en-US" sz="2000">
                <a:latin typeface="Times New Roman" panose="02020603050405020304" pitchFamily="18" charset="0"/>
              </a:rPr>
              <a:t>we were playing chess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286"/>
    </mc:Choice>
    <mc:Fallback xmlns="">
      <p:transition spd="slow" advTm="116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99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9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9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99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9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99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99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99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99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99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99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99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99347" grpId="0"/>
      <p:bldP spid="99348" grpId="0"/>
      <p:bldP spid="99349" grpId="0"/>
      <p:bldP spid="99350" grpId="0"/>
      <p:bldP spid="99351" grpId="0"/>
      <p:bldP spid="99364" grpId="0"/>
      <p:bldP spid="99365" grpId="0"/>
      <p:bldP spid="99367" grpId="0"/>
      <p:bldP spid="31" grpId="0"/>
      <p:bldP spid="3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0" y="1233488"/>
            <a:ext cx="274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I- Past progressive</a:t>
            </a:r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2362200" y="0"/>
            <a:ext cx="4953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b="1">
                <a:solidFill>
                  <a:srgbClr val="FF0066"/>
                </a:solidFill>
                <a:latin typeface="Times New Roman" panose="02020603050405020304" pitchFamily="18" charset="0"/>
              </a:rPr>
              <a:t>Unit 12: A vacation abroad 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3852863" y="504825"/>
            <a:ext cx="2743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000" b="1">
                <a:solidFill>
                  <a:srgbClr val="FF0066"/>
                </a:solidFill>
                <a:latin typeface="Times New Roman" panose="02020603050405020304" pitchFamily="18" charset="0"/>
              </a:rPr>
              <a:t>Language focus</a:t>
            </a:r>
          </a:p>
        </p:txBody>
      </p:sp>
      <p:sp>
        <p:nvSpPr>
          <p:cNvPr id="6149" name="Line 5"/>
          <p:cNvSpPr>
            <a:spLocks noChangeShapeType="1"/>
          </p:cNvSpPr>
          <p:nvPr/>
        </p:nvSpPr>
        <p:spPr bwMode="auto">
          <a:xfrm flipH="1">
            <a:off x="3281363" y="923925"/>
            <a:ext cx="0" cy="5791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0" y="1766888"/>
            <a:ext cx="320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000">
                <a:latin typeface="Times New Roman" panose="02020603050405020304" pitchFamily="18" charset="0"/>
              </a:rPr>
              <a:t>Form: S + was/ were + V-ing</a:t>
            </a:r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>
            <a:off x="1905000" y="923925"/>
            <a:ext cx="54864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0" y="2209800"/>
            <a:ext cx="3276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II- Past progressive with when and while </a:t>
            </a:r>
          </a:p>
        </p:txBody>
      </p:sp>
      <p:sp>
        <p:nvSpPr>
          <p:cNvPr id="6153" name="Text Box 29"/>
          <p:cNvSpPr txBox="1">
            <a:spLocks noChangeArrowheads="1"/>
          </p:cNvSpPr>
          <p:nvPr/>
        </p:nvSpPr>
        <p:spPr bwMode="auto">
          <a:xfrm>
            <a:off x="0" y="3124200"/>
            <a:ext cx="28956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>
                <a:latin typeface="Times New Roman" panose="02020603050405020304" pitchFamily="18" charset="0"/>
              </a:rPr>
              <a:t>While + past progressive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>
                <a:latin typeface="Times New Roman" panose="02020603050405020304" pitchFamily="18" charset="0"/>
              </a:rPr>
              <a:t> When + simple past </a:t>
            </a:r>
          </a:p>
        </p:txBody>
      </p:sp>
      <p:sp>
        <p:nvSpPr>
          <p:cNvPr id="101407" name="Text Box 31"/>
          <p:cNvSpPr txBox="1">
            <a:spLocks noChangeArrowheads="1"/>
          </p:cNvSpPr>
          <p:nvPr/>
        </p:nvSpPr>
        <p:spPr bwMode="auto">
          <a:xfrm>
            <a:off x="0" y="4014788"/>
            <a:ext cx="3276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III- Present progressive with always </a:t>
            </a:r>
          </a:p>
        </p:txBody>
      </p:sp>
      <p:pic>
        <p:nvPicPr>
          <p:cNvPr id="101408" name="Picture 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990600"/>
            <a:ext cx="3581400" cy="232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409" name="Text Box 33"/>
          <p:cNvSpPr txBox="1">
            <a:spLocks noChangeArrowheads="1"/>
          </p:cNvSpPr>
          <p:nvPr/>
        </p:nvSpPr>
        <p:spPr bwMode="auto">
          <a:xfrm>
            <a:off x="4267200" y="3438525"/>
            <a:ext cx="365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Bao/forget/ homework</a:t>
            </a:r>
          </a:p>
        </p:txBody>
      </p:sp>
      <p:sp>
        <p:nvSpPr>
          <p:cNvPr id="101410" name="Text Box 34"/>
          <p:cNvSpPr txBox="1">
            <a:spLocks noChangeArrowheads="1"/>
          </p:cNvSpPr>
          <p:nvPr/>
        </p:nvSpPr>
        <p:spPr bwMode="auto">
          <a:xfrm>
            <a:off x="3509963" y="3863975"/>
            <a:ext cx="563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400" b="1">
                <a:solidFill>
                  <a:schemeClr val="accent2"/>
                </a:solidFill>
                <a:latin typeface="Times New Roman" panose="02020603050405020304" pitchFamily="18" charset="0"/>
              </a:rPr>
              <a:t>Bao is forgetting his homework.</a:t>
            </a:r>
          </a:p>
        </p:txBody>
      </p:sp>
      <p:grpSp>
        <p:nvGrpSpPr>
          <p:cNvPr id="101411" name="Group 35"/>
          <p:cNvGrpSpPr>
            <a:grpSpLocks/>
          </p:cNvGrpSpPr>
          <p:nvPr/>
        </p:nvGrpSpPr>
        <p:grpSpPr bwMode="auto">
          <a:xfrm>
            <a:off x="4208463" y="4264025"/>
            <a:ext cx="2286000" cy="352425"/>
            <a:chOff x="2064" y="2976"/>
            <a:chExt cx="1152" cy="144"/>
          </a:xfrm>
        </p:grpSpPr>
        <p:sp>
          <p:nvSpPr>
            <p:cNvPr id="6166" name="Line 36"/>
            <p:cNvSpPr>
              <a:spLocks noChangeShapeType="1"/>
            </p:cNvSpPr>
            <p:nvPr/>
          </p:nvSpPr>
          <p:spPr bwMode="auto">
            <a:xfrm>
              <a:off x="2640" y="3024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7" name="AutoShape 37"/>
            <p:cNvSpPr>
              <a:spLocks/>
            </p:cNvSpPr>
            <p:nvPr/>
          </p:nvSpPr>
          <p:spPr bwMode="auto">
            <a:xfrm rot="-5400000">
              <a:off x="2616" y="2424"/>
              <a:ext cx="48" cy="1152"/>
            </a:xfrm>
            <a:prstGeom prst="leftBrace">
              <a:avLst>
                <a:gd name="adj1" fmla="val 195667"/>
                <a:gd name="adj2" fmla="val 50606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sz="2000">
                <a:latin typeface="Arial Narrow" panose="020B0606020202030204" pitchFamily="34" charset="0"/>
              </a:endParaRPr>
            </a:p>
          </p:txBody>
        </p:sp>
      </p:grpSp>
      <p:sp>
        <p:nvSpPr>
          <p:cNvPr id="101414" name="Text Box 38"/>
          <p:cNvSpPr txBox="1">
            <a:spLocks noChangeArrowheads="1"/>
          </p:cNvSpPr>
          <p:nvPr/>
        </p:nvSpPr>
        <p:spPr bwMode="auto">
          <a:xfrm>
            <a:off x="3443288" y="5010150"/>
            <a:ext cx="563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400" b="1">
                <a:solidFill>
                  <a:schemeClr val="accent2"/>
                </a:solidFill>
                <a:latin typeface="Times New Roman" panose="02020603050405020304" pitchFamily="18" charset="0"/>
              </a:rPr>
              <a:t>Bao is </a:t>
            </a:r>
            <a:r>
              <a:rPr lang="en-US" sz="2400" b="1">
                <a:solidFill>
                  <a:srgbClr val="FF0066"/>
                </a:solidFill>
                <a:latin typeface="Times New Roman" panose="02020603050405020304" pitchFamily="18" charset="0"/>
              </a:rPr>
              <a:t>always</a:t>
            </a:r>
            <a:r>
              <a:rPr lang="en-US" sz="2400" b="1">
                <a:solidFill>
                  <a:schemeClr val="accent2"/>
                </a:solidFill>
                <a:latin typeface="Times New Roman" panose="02020603050405020304" pitchFamily="18" charset="0"/>
              </a:rPr>
              <a:t> forgetting his homework.</a:t>
            </a:r>
          </a:p>
        </p:txBody>
      </p:sp>
      <p:sp>
        <p:nvSpPr>
          <p:cNvPr id="101415" name="Text Box 39"/>
          <p:cNvSpPr txBox="1">
            <a:spLocks noChangeArrowheads="1"/>
          </p:cNvSpPr>
          <p:nvPr/>
        </p:nvSpPr>
        <p:spPr bwMode="auto">
          <a:xfrm>
            <a:off x="4021138" y="4581525"/>
            <a:ext cx="3352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000" b="1">
                <a:solidFill>
                  <a:srgbClr val="FF0066"/>
                </a:solidFill>
                <a:latin typeface="Times New Roman" panose="02020603050405020304" pitchFamily="18" charset="0"/>
              </a:rPr>
              <a:t>Present progressive.</a:t>
            </a:r>
          </a:p>
        </p:txBody>
      </p:sp>
      <p:sp>
        <p:nvSpPr>
          <p:cNvPr id="101416" name="Text Box 40"/>
          <p:cNvSpPr txBox="1">
            <a:spLocks noChangeArrowheads="1"/>
          </p:cNvSpPr>
          <p:nvPr/>
        </p:nvSpPr>
        <p:spPr bwMode="auto">
          <a:xfrm>
            <a:off x="3505200" y="5638800"/>
            <a:ext cx="563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b="1">
                <a:solidFill>
                  <a:srgbClr val="FF0066"/>
                </a:solidFill>
                <a:latin typeface="Times New Roman" panose="02020603050405020304" pitchFamily="18" charset="0"/>
              </a:rPr>
              <a:t>Form:</a:t>
            </a:r>
            <a:r>
              <a:rPr lang="en-US" sz="2400" b="1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>
                <a:latin typeface="Times New Roman" panose="02020603050405020304" pitchFamily="18" charset="0"/>
              </a:rPr>
              <a:t>S + is/ am/ are+ always + V-ing…</a:t>
            </a:r>
          </a:p>
        </p:txBody>
      </p:sp>
      <p:sp>
        <p:nvSpPr>
          <p:cNvPr id="101419" name="Text Box 43"/>
          <p:cNvSpPr txBox="1">
            <a:spLocks noChangeArrowheads="1"/>
          </p:cNvSpPr>
          <p:nvPr/>
        </p:nvSpPr>
        <p:spPr bwMode="auto">
          <a:xfrm>
            <a:off x="3600450" y="6138863"/>
            <a:ext cx="495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400" b="1">
                <a:solidFill>
                  <a:srgbClr val="FF0066"/>
                </a:solidFill>
                <a:latin typeface="Times New Roman" panose="02020603050405020304" pitchFamily="18" charset="0"/>
              </a:rPr>
              <a:t>Use: </a:t>
            </a:r>
            <a:r>
              <a:rPr lang="en-US" sz="2400" b="1">
                <a:solidFill>
                  <a:schemeClr val="accent2"/>
                </a:solidFill>
                <a:latin typeface="Times New Roman" panose="02020603050405020304" pitchFamily="18" charset="0"/>
              </a:rPr>
              <a:t> </a:t>
            </a:r>
            <a:r>
              <a:rPr lang="en-US" sz="2400" b="1">
                <a:latin typeface="Times New Roman" panose="02020603050405020304" pitchFamily="18" charset="0"/>
              </a:rPr>
              <a:t>diễn tả lời than phiền</a:t>
            </a:r>
          </a:p>
        </p:txBody>
      </p:sp>
      <p:grpSp>
        <p:nvGrpSpPr>
          <p:cNvPr id="23" name="Group 35"/>
          <p:cNvGrpSpPr>
            <a:grpSpLocks/>
          </p:cNvGrpSpPr>
          <p:nvPr/>
        </p:nvGrpSpPr>
        <p:grpSpPr bwMode="auto">
          <a:xfrm>
            <a:off x="3743325" y="5465763"/>
            <a:ext cx="2962275" cy="290512"/>
            <a:chOff x="1816" y="2996"/>
            <a:chExt cx="1493" cy="119"/>
          </a:xfrm>
        </p:grpSpPr>
        <p:sp>
          <p:nvSpPr>
            <p:cNvPr id="6164" name="Line 36"/>
            <p:cNvSpPr>
              <a:spLocks noChangeShapeType="1"/>
            </p:cNvSpPr>
            <p:nvPr/>
          </p:nvSpPr>
          <p:spPr bwMode="auto">
            <a:xfrm>
              <a:off x="2563" y="3019"/>
              <a:ext cx="0" cy="9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5" name="AutoShape 37"/>
            <p:cNvSpPr>
              <a:spLocks/>
            </p:cNvSpPr>
            <p:nvPr/>
          </p:nvSpPr>
          <p:spPr bwMode="auto">
            <a:xfrm rot="-5400000">
              <a:off x="2542" y="2270"/>
              <a:ext cx="42" cy="1493"/>
            </a:xfrm>
            <a:prstGeom prst="leftBrace">
              <a:avLst>
                <a:gd name="adj1" fmla="val 195676"/>
                <a:gd name="adj2" fmla="val 50606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sz="2000">
                <a:latin typeface="Arial Narrow" panose="020B0606020202030204" pitchFamily="34" charset="0"/>
              </a:endParaRPr>
            </a:p>
          </p:txBody>
        </p:sp>
      </p:grp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004"/>
    </mc:Choice>
    <mc:Fallback xmlns="">
      <p:transition spd="slow" advTm="88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1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01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01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01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1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1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01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01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01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01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1407" grpId="0"/>
      <p:bldP spid="101409" grpId="0"/>
      <p:bldP spid="101410" grpId="0"/>
      <p:bldP spid="101414" grpId="0"/>
      <p:bldP spid="101415" grpId="0"/>
      <p:bldP spid="101416" grpId="0"/>
      <p:bldP spid="1014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3" r="72179" b="55556"/>
          <a:stretch>
            <a:fillRect/>
          </a:stretch>
        </p:blipFill>
        <p:spPr bwMode="auto">
          <a:xfrm>
            <a:off x="152400" y="3733800"/>
            <a:ext cx="2514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367" t="-1389" b="77777"/>
          <a:stretch>
            <a:fillRect/>
          </a:stretch>
        </p:blipFill>
        <p:spPr bwMode="auto">
          <a:xfrm>
            <a:off x="6400800" y="381000"/>
            <a:ext cx="25908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 descr="Scan10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14" r="38219" b="76389"/>
          <a:stretch>
            <a:fillRect/>
          </a:stretch>
        </p:blipFill>
        <p:spPr bwMode="auto">
          <a:xfrm>
            <a:off x="3276600" y="533400"/>
            <a:ext cx="2743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1" t="22223" r="37326" b="56944"/>
          <a:stretch>
            <a:fillRect/>
          </a:stretch>
        </p:blipFill>
        <p:spPr bwMode="auto">
          <a:xfrm>
            <a:off x="3124200" y="3733800"/>
            <a:ext cx="2514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 descr="Scan100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" r="78615" b="79167"/>
          <a:stretch>
            <a:fillRect/>
          </a:stretch>
        </p:blipFill>
        <p:spPr bwMode="auto">
          <a:xfrm>
            <a:off x="228600" y="4572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58" t="20833" b="55556"/>
          <a:stretch>
            <a:fillRect/>
          </a:stretch>
        </p:blipFill>
        <p:spPr bwMode="auto">
          <a:xfrm>
            <a:off x="6096000" y="3733800"/>
            <a:ext cx="2819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6" name="Text Box 10"/>
          <p:cNvSpPr txBox="1">
            <a:spLocks noChangeArrowheads="1"/>
          </p:cNvSpPr>
          <p:nvPr/>
        </p:nvSpPr>
        <p:spPr bwMode="auto">
          <a:xfrm>
            <a:off x="304800" y="533400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800">
                <a:solidFill>
                  <a:srgbClr val="000000"/>
                </a:solidFill>
                <a:latin typeface="Arial" panose="020B0604020202020204" pitchFamily="34" charset="0"/>
              </a:rPr>
              <a:t>a)        </a:t>
            </a:r>
          </a:p>
        </p:txBody>
      </p:sp>
      <p:sp>
        <p:nvSpPr>
          <p:cNvPr id="9227" name="Text Box 11"/>
          <p:cNvSpPr txBox="1">
            <a:spLocks noChangeArrowheads="1"/>
          </p:cNvSpPr>
          <p:nvPr/>
        </p:nvSpPr>
        <p:spPr bwMode="auto">
          <a:xfrm>
            <a:off x="304800" y="3810000"/>
            <a:ext cx="53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1800">
                <a:solidFill>
                  <a:srgbClr val="000000"/>
                </a:solidFill>
                <a:latin typeface="Arial" panose="020B0604020202020204" pitchFamily="34" charset="0"/>
              </a:rPr>
              <a:t>d)</a:t>
            </a:r>
          </a:p>
        </p:txBody>
      </p:sp>
      <p:sp>
        <p:nvSpPr>
          <p:cNvPr id="9228" name="Text Box 12"/>
          <p:cNvSpPr txBox="1">
            <a:spLocks noChangeArrowheads="1"/>
          </p:cNvSpPr>
          <p:nvPr/>
        </p:nvSpPr>
        <p:spPr bwMode="auto">
          <a:xfrm>
            <a:off x="1219200" y="0"/>
            <a:ext cx="8382000" cy="40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rgbClr val="FF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 at the pictures. Say what each person was doing at 8 o’clock last night. </a:t>
            </a:r>
          </a:p>
        </p:txBody>
      </p:sp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286555" y="3058173"/>
            <a:ext cx="2743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 dirty="0">
                <a:solidFill>
                  <a:srgbClr val="FF0066"/>
                </a:solidFill>
                <a:latin typeface="Arial Narrow" panose="020B0606020202030204" pitchFamily="34" charset="0"/>
              </a:rPr>
              <a:t>Ba was taking a shower</a:t>
            </a:r>
          </a:p>
        </p:txBody>
      </p:sp>
      <p:sp>
        <p:nvSpPr>
          <p:cNvPr id="9230" name="Text Box 14"/>
          <p:cNvSpPr txBox="1">
            <a:spLocks noChangeArrowheads="1"/>
          </p:cNvSpPr>
          <p:nvPr/>
        </p:nvSpPr>
        <p:spPr bwMode="auto">
          <a:xfrm>
            <a:off x="3417194" y="2994025"/>
            <a:ext cx="3124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 dirty="0" err="1">
                <a:solidFill>
                  <a:srgbClr val="0000CC"/>
                </a:solidFill>
                <a:latin typeface="Arial Narrow" panose="020B0606020202030204" pitchFamily="34" charset="0"/>
              </a:rPr>
              <a:t>Hoa</a:t>
            </a:r>
            <a:r>
              <a:rPr lang="en-US" sz="2000" dirty="0">
                <a:solidFill>
                  <a:srgbClr val="0000CC"/>
                </a:solidFill>
                <a:latin typeface="Arial Narrow" panose="020B0606020202030204" pitchFamily="34" charset="0"/>
              </a:rPr>
              <a:t> was eating dinner</a:t>
            </a:r>
          </a:p>
        </p:txBody>
      </p:sp>
      <p:sp>
        <p:nvSpPr>
          <p:cNvPr id="8205" name="Text Box 15"/>
          <p:cNvSpPr txBox="1">
            <a:spLocks noChangeArrowheads="1"/>
          </p:cNvSpPr>
          <p:nvPr/>
        </p:nvSpPr>
        <p:spPr bwMode="auto">
          <a:xfrm>
            <a:off x="6553200" y="3200400"/>
            <a:ext cx="2438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sz="1800">
              <a:latin typeface="Arial Narrow" panose="020B0606020202030204" pitchFamily="34" charset="0"/>
            </a:endParaRPr>
          </a:p>
        </p:txBody>
      </p:sp>
      <p:sp>
        <p:nvSpPr>
          <p:cNvPr id="9232" name="Text Box 16"/>
          <p:cNvSpPr txBox="1">
            <a:spLocks noChangeArrowheads="1"/>
          </p:cNvSpPr>
          <p:nvPr/>
        </p:nvSpPr>
        <p:spPr bwMode="auto">
          <a:xfrm>
            <a:off x="6453388" y="3009900"/>
            <a:ext cx="3505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 dirty="0" err="1">
                <a:solidFill>
                  <a:srgbClr val="0000CC"/>
                </a:solidFill>
                <a:latin typeface="Arial Narrow" panose="020B0606020202030204" pitchFamily="34" charset="0"/>
              </a:rPr>
              <a:t>Bao</a:t>
            </a:r>
            <a:r>
              <a:rPr lang="en-US" sz="2000" dirty="0">
                <a:solidFill>
                  <a:srgbClr val="0000CC"/>
                </a:solidFill>
                <a:latin typeface="Arial Narrow" panose="020B0606020202030204" pitchFamily="34" charset="0"/>
              </a:rPr>
              <a:t> was reading a comic</a:t>
            </a:r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0" y="6172200"/>
            <a:ext cx="3200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rgbClr val="0000CC"/>
                </a:solidFill>
                <a:latin typeface="Arial Narrow" panose="020B0606020202030204" pitchFamily="34" charset="0"/>
              </a:rPr>
              <a:t>Nga was writing a letter</a:t>
            </a:r>
          </a:p>
        </p:txBody>
      </p:sp>
      <p:sp>
        <p:nvSpPr>
          <p:cNvPr id="9234" name="Text Box 18"/>
          <p:cNvSpPr txBox="1">
            <a:spLocks noChangeArrowheads="1"/>
          </p:cNvSpPr>
          <p:nvPr/>
        </p:nvSpPr>
        <p:spPr bwMode="auto">
          <a:xfrm>
            <a:off x="2819400" y="6172200"/>
            <a:ext cx="3276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 dirty="0" smtClean="0">
                <a:solidFill>
                  <a:srgbClr val="0000CC"/>
                </a:solidFill>
                <a:latin typeface="Arial Narrow" panose="020B0606020202030204" pitchFamily="34" charset="0"/>
              </a:rPr>
              <a:t>Na </a:t>
            </a:r>
            <a:r>
              <a:rPr lang="en-US" sz="2000" dirty="0">
                <a:solidFill>
                  <a:srgbClr val="0000CC"/>
                </a:solidFill>
                <a:latin typeface="Arial Narrow" panose="020B0606020202030204" pitchFamily="34" charset="0"/>
              </a:rPr>
              <a:t>was walking with her dog</a:t>
            </a:r>
          </a:p>
        </p:txBody>
      </p:sp>
      <p:sp>
        <p:nvSpPr>
          <p:cNvPr id="9235" name="Text Box 19"/>
          <p:cNvSpPr txBox="1">
            <a:spLocks noChangeArrowheads="1"/>
          </p:cNvSpPr>
          <p:nvPr/>
        </p:nvSpPr>
        <p:spPr bwMode="auto">
          <a:xfrm>
            <a:off x="6172200" y="6096000"/>
            <a:ext cx="2971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000">
                <a:solidFill>
                  <a:srgbClr val="0000CC"/>
                </a:solidFill>
                <a:latin typeface="Arial Narrow" panose="020B0606020202030204" pitchFamily="34" charset="0"/>
              </a:rPr>
              <a:t>Lan was talking with</a:t>
            </a:r>
            <a:r>
              <a:rPr lang="en-US" sz="1600">
                <a:solidFill>
                  <a:srgbClr val="0000CC"/>
                </a:solidFill>
                <a:latin typeface="Arial Narrow" panose="020B0606020202030204" pitchFamily="34" charset="0"/>
              </a:rPr>
              <a:t> </a:t>
            </a:r>
            <a:r>
              <a:rPr lang="en-US" sz="2000">
                <a:solidFill>
                  <a:srgbClr val="0000CC"/>
                </a:solidFill>
                <a:latin typeface="Arial Narrow" panose="020B0606020202030204" pitchFamily="34" charset="0"/>
              </a:rPr>
              <a:t>her grandmother</a:t>
            </a:r>
          </a:p>
        </p:txBody>
      </p:sp>
      <p:sp>
        <p:nvSpPr>
          <p:cNvPr id="9237" name="Text Box 21"/>
          <p:cNvSpPr txBox="1">
            <a:spLocks noChangeArrowheads="1"/>
          </p:cNvSpPr>
          <p:nvPr/>
        </p:nvSpPr>
        <p:spPr bwMode="auto">
          <a:xfrm>
            <a:off x="0" y="-76200"/>
            <a:ext cx="2743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i="1">
                <a:latin typeface="Arial Narrow" panose="020B0606020202030204" pitchFamily="34" charset="0"/>
              </a:rPr>
              <a:t> </a:t>
            </a:r>
            <a:r>
              <a:rPr lang="en-US" sz="2000" i="1">
                <a:latin typeface="Arial Narrow" panose="020B0606020202030204" pitchFamily="34" charset="0"/>
              </a:rPr>
              <a:t>Exercise 1</a:t>
            </a:r>
            <a:r>
              <a:rPr lang="en-US" sz="2800" i="1">
                <a:solidFill>
                  <a:srgbClr val="0000CC"/>
                </a:solidFill>
                <a:latin typeface="Arial Narrow" panose="020B0606020202030204" pitchFamily="34" charset="0"/>
              </a:rPr>
              <a:t>: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636"/>
    </mc:Choice>
    <mc:Fallback>
      <p:transition spd="slow" advTm="606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9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400" decel="1000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400" decel="100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400" decel="100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400" decel="100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400" decel="1000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400" decel="1000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400" decel="1000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400" decel="100000" fill="hold"/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" accel="10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9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9226" grpId="0"/>
      <p:bldP spid="9227" grpId="0"/>
      <p:bldP spid="9228" grpId="0"/>
      <p:bldP spid="9229" grpId="0"/>
      <p:bldP spid="9230" grpId="0"/>
      <p:bldP spid="9232" grpId="0"/>
      <p:bldP spid="9233" grpId="0"/>
      <p:bldP spid="9234" grpId="0"/>
      <p:bldP spid="9235" grpId="0"/>
      <p:bldP spid="92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/>
          <p:cNvSpPr txBox="1">
            <a:spLocks noChangeArrowheads="1"/>
          </p:cNvSpPr>
          <p:nvPr/>
        </p:nvSpPr>
        <p:spPr bwMode="auto">
          <a:xfrm>
            <a:off x="242888" y="685800"/>
            <a:ext cx="24384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en-US" sz="2300" b="1">
                <a:solidFill>
                  <a:srgbClr val="99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The Le family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300" b="1">
                <a:solidFill>
                  <a:srgbClr val="99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was sleeping</a:t>
            </a:r>
          </a:p>
        </p:txBody>
      </p:sp>
      <p:sp>
        <p:nvSpPr>
          <p:cNvPr id="81923" name="Text Box 3"/>
          <p:cNvSpPr txBox="1">
            <a:spLocks noChangeArrowheads="1"/>
          </p:cNvSpPr>
          <p:nvPr/>
        </p:nvSpPr>
        <p:spPr bwMode="auto">
          <a:xfrm>
            <a:off x="242888" y="1752600"/>
            <a:ext cx="3033712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300" b="1">
                <a:solidFill>
                  <a:srgbClr val="99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2. While Hoa was eating ,</a:t>
            </a:r>
            <a:r>
              <a:rPr lang="en-US" sz="2300" b="1">
                <a:latin typeface="Times New Roman" panose="02020603050405020304" pitchFamily="18" charset="0"/>
                <a:cs typeface="Arial" panose="020B0604020202020204" pitchFamily="34" charset="0"/>
              </a:rPr>
              <a:t>              </a:t>
            </a: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242888" y="2819400"/>
            <a:ext cx="2590800" cy="114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 startAt="3"/>
            </a:pPr>
            <a:r>
              <a:rPr lang="en-US" sz="2300" b="1">
                <a:solidFill>
                  <a:srgbClr val="99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When Nam won</a:t>
            </a:r>
            <a:endParaRPr lang="en-US" sz="2300" b="1">
              <a:solidFill>
                <a:srgbClr val="FF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300" b="1">
                <a:solidFill>
                  <a:srgbClr val="99003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the race</a:t>
            </a:r>
            <a:r>
              <a:rPr lang="en-US" sz="2300">
                <a:solidFill>
                  <a:srgbClr val="66003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</a:t>
            </a:r>
            <a:r>
              <a:rPr lang="en-US" sz="230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1925" name="Text Box 5"/>
          <p:cNvSpPr txBox="1">
            <a:spLocks noChangeArrowheads="1"/>
          </p:cNvSpPr>
          <p:nvPr/>
        </p:nvSpPr>
        <p:spPr bwMode="auto">
          <a:xfrm>
            <a:off x="242888" y="3886200"/>
            <a:ext cx="25908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 startAt="4"/>
            </a:pPr>
            <a:r>
              <a:rPr lang="en-US" sz="2300" b="1">
                <a:solidFill>
                  <a:srgbClr val="99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Mrs Thoa was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300" b="1">
                <a:solidFill>
                  <a:srgbClr val="99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cooking</a:t>
            </a:r>
            <a:r>
              <a:rPr lang="en-US" sz="2300" b="1">
                <a:solidFill>
                  <a:schemeClr val="bg2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en-US" sz="2300"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1926" name="Text Box 6"/>
          <p:cNvSpPr txBox="1">
            <a:spLocks noChangeArrowheads="1"/>
          </p:cNvSpPr>
          <p:nvPr/>
        </p:nvSpPr>
        <p:spPr bwMode="auto">
          <a:xfrm>
            <a:off x="242888" y="4953000"/>
            <a:ext cx="31242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300" b="1">
                <a:solidFill>
                  <a:srgbClr val="99003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5. When Lan arrived at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300" b="1">
                <a:solidFill>
                  <a:srgbClr val="99003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school,   </a:t>
            </a:r>
          </a:p>
        </p:txBody>
      </p:sp>
      <p:sp>
        <p:nvSpPr>
          <p:cNvPr id="81927" name="Text Box 7"/>
          <p:cNvSpPr txBox="1">
            <a:spLocks noChangeArrowheads="1"/>
          </p:cNvSpPr>
          <p:nvPr/>
        </p:nvSpPr>
        <p:spPr bwMode="auto">
          <a:xfrm>
            <a:off x="300038" y="6019800"/>
            <a:ext cx="2538412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300" b="1">
                <a:solidFill>
                  <a:srgbClr val="99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6 .It was raining</a:t>
            </a:r>
          </a:p>
        </p:txBody>
      </p:sp>
      <p:sp>
        <p:nvSpPr>
          <p:cNvPr id="81929" name="Rectangle 9"/>
          <p:cNvSpPr>
            <a:spLocks noChangeArrowheads="1"/>
          </p:cNvSpPr>
          <p:nvPr/>
        </p:nvSpPr>
        <p:spPr bwMode="auto">
          <a:xfrm>
            <a:off x="4105275" y="2819400"/>
            <a:ext cx="3362325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300" b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C. when the mailman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300" b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came</a:t>
            </a:r>
          </a:p>
        </p:txBody>
      </p:sp>
      <p:sp>
        <p:nvSpPr>
          <p:cNvPr id="81930" name="Rectangle 10"/>
          <p:cNvSpPr>
            <a:spLocks noChangeArrowheads="1"/>
          </p:cNvSpPr>
          <p:nvPr/>
        </p:nvSpPr>
        <p:spPr bwMode="auto">
          <a:xfrm>
            <a:off x="4162425" y="4953000"/>
            <a:ext cx="25908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300" b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E.</a:t>
            </a:r>
            <a:r>
              <a:rPr lang="en-US" sz="230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300" b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the crowd was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300" b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cheering</a:t>
            </a:r>
          </a:p>
        </p:txBody>
      </p:sp>
      <p:sp>
        <p:nvSpPr>
          <p:cNvPr id="81931" name="Rectangle 11"/>
          <p:cNvSpPr>
            <a:spLocks noChangeArrowheads="1"/>
          </p:cNvSpPr>
          <p:nvPr/>
        </p:nvSpPr>
        <p:spPr bwMode="auto">
          <a:xfrm>
            <a:off x="4162425" y="3886200"/>
            <a:ext cx="28194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300" b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D. the school drum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300" b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 was sounding</a:t>
            </a:r>
          </a:p>
        </p:txBody>
      </p:sp>
      <p:sp>
        <p:nvSpPr>
          <p:cNvPr id="81932" name="Text Box 12"/>
          <p:cNvSpPr txBox="1">
            <a:spLocks noChangeArrowheads="1"/>
          </p:cNvSpPr>
          <p:nvPr/>
        </p:nvSpPr>
        <p:spPr bwMode="auto">
          <a:xfrm>
            <a:off x="4114800" y="762000"/>
            <a:ext cx="32004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en-US" sz="2300" b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when the plane got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300" b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to Ha Noi</a:t>
            </a:r>
          </a:p>
        </p:txBody>
      </p:sp>
      <p:sp>
        <p:nvSpPr>
          <p:cNvPr id="81933" name="Text Box 13"/>
          <p:cNvSpPr txBox="1">
            <a:spLocks noChangeArrowheads="1"/>
          </p:cNvSpPr>
          <p:nvPr/>
        </p:nvSpPr>
        <p:spPr bwMode="auto">
          <a:xfrm>
            <a:off x="4105275" y="1752600"/>
            <a:ext cx="2971800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300" b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B. when Tuan arrived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300" b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    home</a:t>
            </a:r>
          </a:p>
        </p:txBody>
      </p:sp>
      <p:sp>
        <p:nvSpPr>
          <p:cNvPr id="81934" name="Text Box 14"/>
          <p:cNvSpPr txBox="1">
            <a:spLocks noChangeArrowheads="1"/>
          </p:cNvSpPr>
          <p:nvPr/>
        </p:nvSpPr>
        <p:spPr bwMode="auto">
          <a:xfrm>
            <a:off x="4233863" y="6019800"/>
            <a:ext cx="2590800" cy="44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300" b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F. the phone rang</a:t>
            </a:r>
            <a:r>
              <a:rPr lang="en-US" sz="230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81936" name="Text Box 16"/>
          <p:cNvSpPr txBox="1">
            <a:spLocks noChangeArrowheads="1"/>
          </p:cNvSpPr>
          <p:nvPr/>
        </p:nvSpPr>
        <p:spPr bwMode="auto">
          <a:xfrm>
            <a:off x="3200400" y="0"/>
            <a:ext cx="2286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Matching</a:t>
            </a:r>
          </a:p>
        </p:txBody>
      </p:sp>
      <p:sp>
        <p:nvSpPr>
          <p:cNvPr id="81944" name="Line 24"/>
          <p:cNvSpPr>
            <a:spLocks noChangeShapeType="1"/>
          </p:cNvSpPr>
          <p:nvPr/>
        </p:nvSpPr>
        <p:spPr bwMode="auto">
          <a:xfrm>
            <a:off x="2352675" y="1143000"/>
            <a:ext cx="1828800" cy="17526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5" name="Line 25"/>
          <p:cNvSpPr>
            <a:spLocks noChangeShapeType="1"/>
          </p:cNvSpPr>
          <p:nvPr/>
        </p:nvSpPr>
        <p:spPr bwMode="auto">
          <a:xfrm>
            <a:off x="2428875" y="2057400"/>
            <a:ext cx="1828800" cy="41148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6" name="Line 26"/>
          <p:cNvSpPr>
            <a:spLocks noChangeShapeType="1"/>
          </p:cNvSpPr>
          <p:nvPr/>
        </p:nvSpPr>
        <p:spPr bwMode="auto">
          <a:xfrm>
            <a:off x="2352675" y="3276600"/>
            <a:ext cx="1676400" cy="2057400"/>
          </a:xfrm>
          <a:prstGeom prst="line">
            <a:avLst/>
          </a:prstGeom>
          <a:noFill/>
          <a:ln w="50800">
            <a:solidFill>
              <a:srgbClr val="99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7" name="Line 27"/>
          <p:cNvSpPr>
            <a:spLocks noChangeShapeType="1"/>
          </p:cNvSpPr>
          <p:nvPr/>
        </p:nvSpPr>
        <p:spPr bwMode="auto">
          <a:xfrm flipV="1">
            <a:off x="2505075" y="2057400"/>
            <a:ext cx="1676400" cy="1981200"/>
          </a:xfrm>
          <a:prstGeom prst="line">
            <a:avLst/>
          </a:prstGeom>
          <a:noFill/>
          <a:ln w="50800">
            <a:solidFill>
              <a:srgbClr val="99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8" name="Line 28"/>
          <p:cNvSpPr>
            <a:spLocks noChangeShapeType="1"/>
          </p:cNvSpPr>
          <p:nvPr/>
        </p:nvSpPr>
        <p:spPr bwMode="auto">
          <a:xfrm flipV="1">
            <a:off x="3114675" y="4191000"/>
            <a:ext cx="990600" cy="990600"/>
          </a:xfrm>
          <a:prstGeom prst="line">
            <a:avLst/>
          </a:prstGeom>
          <a:noFill/>
          <a:ln w="50800">
            <a:solidFill>
              <a:srgbClr val="660033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49" name="Line 29"/>
          <p:cNvSpPr>
            <a:spLocks noChangeShapeType="1"/>
          </p:cNvSpPr>
          <p:nvPr/>
        </p:nvSpPr>
        <p:spPr bwMode="auto">
          <a:xfrm flipV="1">
            <a:off x="2195513" y="1066800"/>
            <a:ext cx="1981200" cy="5105400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237" name="Picture 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5676900"/>
            <a:ext cx="128270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8" name="Picture 3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438400"/>
            <a:ext cx="1219200" cy="121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39" name="Picture 3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724400"/>
            <a:ext cx="1371600" cy="1236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40" name="Picture 3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488" y="1371600"/>
            <a:ext cx="1295400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41" name="Picture 3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733800"/>
            <a:ext cx="1143000" cy="1074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42" name="Picture 3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8513" y="228600"/>
            <a:ext cx="1219200" cy="117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43" name="Rectangle 1"/>
          <p:cNvSpPr>
            <a:spLocks noChangeArrowheads="1"/>
          </p:cNvSpPr>
          <p:nvPr/>
        </p:nvSpPr>
        <p:spPr bwMode="auto">
          <a:xfrm>
            <a:off x="546100" y="212725"/>
            <a:ext cx="1168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 i="1">
                <a:latin typeface="Arial Narrow" panose="020B0606020202030204" pitchFamily="34" charset="0"/>
              </a:rPr>
              <a:t>Exercise 2</a:t>
            </a:r>
            <a:endParaRPr lang="en-US" sz="2000">
              <a:latin typeface="Arial Narrow" panose="020B0606020202030204" pitchFamily="34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346"/>
    </mc:Choice>
    <mc:Fallback>
      <p:transition spd="slow" advTm="44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1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1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9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1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19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1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1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19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19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19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19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19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1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1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19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19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19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19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19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19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819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19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19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1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1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819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19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19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819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19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19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19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19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19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19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1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1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3" dur="1000"/>
                                        <p:tgtEl>
                                          <p:spTgt spid="81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8" dur="1000"/>
                                        <p:tgtEl>
                                          <p:spTgt spid="81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93" dur="1000"/>
                                        <p:tgtEl>
                                          <p:spTgt spid="81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98" dur="1000"/>
                                        <p:tgtEl>
                                          <p:spTgt spid="81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3" dur="1000"/>
                                        <p:tgtEl>
                                          <p:spTgt spid="81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 nodeType="clickPar">
                      <p:stCondLst>
                        <p:cond delay="indefinite"/>
                      </p:stCondLst>
                      <p:childTnLst>
                        <p:par>
                          <p:cTn id="10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6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8" dur="1000"/>
                                        <p:tgtEl>
                                          <p:spTgt spid="81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1922" grpId="0"/>
      <p:bldP spid="81923" grpId="0"/>
      <p:bldP spid="81924" grpId="0" build="allAtOnce"/>
      <p:bldP spid="81925" grpId="0"/>
      <p:bldP spid="81926" grpId="0"/>
      <p:bldP spid="81927" grpId="0"/>
      <p:bldP spid="81929" grpId="0"/>
      <p:bldP spid="81930" grpId="0"/>
      <p:bldP spid="81931" grpId="0"/>
      <p:bldP spid="81932" grpId="0"/>
      <p:bldP spid="81933" grpId="0"/>
      <p:bldP spid="81934" grpId="0"/>
      <p:bldP spid="81936" grpId="0"/>
      <p:bldP spid="81944" grpId="0" animBg="1"/>
      <p:bldP spid="81945" grpId="0" animBg="1"/>
      <p:bldP spid="81946" grpId="0" animBg="1"/>
      <p:bldP spid="81947" grpId="0" animBg="1"/>
      <p:bldP spid="81948" grpId="0" animBg="1"/>
      <p:bldP spid="819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152400" y="609600"/>
            <a:ext cx="11652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b="1">
                <a:solidFill>
                  <a:srgbClr val="66003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1-C:</a:t>
            </a:r>
          </a:p>
        </p:txBody>
      </p:sp>
      <p:sp>
        <p:nvSpPr>
          <p:cNvPr id="83971" name="Text Box 3"/>
          <p:cNvSpPr txBox="1">
            <a:spLocks noChangeArrowheads="1"/>
          </p:cNvSpPr>
          <p:nvPr/>
        </p:nvSpPr>
        <p:spPr bwMode="auto">
          <a:xfrm>
            <a:off x="152400" y="1676400"/>
            <a:ext cx="12477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800" b="1">
                <a:solidFill>
                  <a:srgbClr val="66003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2-F:</a:t>
            </a:r>
            <a:endParaRPr lang="en-US" sz="2800">
              <a:solidFill>
                <a:srgbClr val="660033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3972" name="Text Box 4"/>
          <p:cNvSpPr txBox="1">
            <a:spLocks noChangeArrowheads="1"/>
          </p:cNvSpPr>
          <p:nvPr/>
        </p:nvSpPr>
        <p:spPr bwMode="auto">
          <a:xfrm>
            <a:off x="152400" y="2362200"/>
            <a:ext cx="13319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800" b="1">
                <a:solidFill>
                  <a:srgbClr val="66003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3-E :</a:t>
            </a:r>
            <a:endParaRPr lang="en-US" sz="2800">
              <a:solidFill>
                <a:srgbClr val="660033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3973" name="Text Box 5"/>
          <p:cNvSpPr txBox="1">
            <a:spLocks noChangeArrowheads="1"/>
          </p:cNvSpPr>
          <p:nvPr/>
        </p:nvSpPr>
        <p:spPr bwMode="auto">
          <a:xfrm>
            <a:off x="152400" y="3124200"/>
            <a:ext cx="13319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800" b="1">
                <a:solidFill>
                  <a:srgbClr val="66003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4-B: </a:t>
            </a:r>
          </a:p>
        </p:txBody>
      </p:sp>
      <p:sp>
        <p:nvSpPr>
          <p:cNvPr id="83974" name="Text Box 6"/>
          <p:cNvSpPr txBox="1">
            <a:spLocks noChangeArrowheads="1"/>
          </p:cNvSpPr>
          <p:nvPr/>
        </p:nvSpPr>
        <p:spPr bwMode="auto">
          <a:xfrm>
            <a:off x="152400" y="3962400"/>
            <a:ext cx="11652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b="1">
                <a:solidFill>
                  <a:srgbClr val="66003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5-D:</a:t>
            </a:r>
          </a:p>
        </p:txBody>
      </p:sp>
      <p:sp>
        <p:nvSpPr>
          <p:cNvPr id="83975" name="Text Box 7"/>
          <p:cNvSpPr txBox="1">
            <a:spLocks noChangeArrowheads="1"/>
          </p:cNvSpPr>
          <p:nvPr/>
        </p:nvSpPr>
        <p:spPr bwMode="auto">
          <a:xfrm>
            <a:off x="152400" y="5059363"/>
            <a:ext cx="141446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800" b="1">
                <a:solidFill>
                  <a:srgbClr val="660033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6-A:</a:t>
            </a:r>
          </a:p>
        </p:txBody>
      </p:sp>
      <p:sp>
        <p:nvSpPr>
          <p:cNvPr id="10248" name="Text Box 8"/>
          <p:cNvSpPr txBox="1">
            <a:spLocks noChangeArrowheads="1"/>
          </p:cNvSpPr>
          <p:nvPr/>
        </p:nvSpPr>
        <p:spPr bwMode="auto">
          <a:xfrm>
            <a:off x="2743200" y="0"/>
            <a:ext cx="2743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36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</a:t>
            </a:r>
          </a:p>
        </p:txBody>
      </p:sp>
      <p:sp>
        <p:nvSpPr>
          <p:cNvPr id="83977" name="Text Box 9"/>
          <p:cNvSpPr txBox="1">
            <a:spLocks noChangeArrowheads="1"/>
          </p:cNvSpPr>
          <p:nvPr/>
        </p:nvSpPr>
        <p:spPr bwMode="auto">
          <a:xfrm>
            <a:off x="990600" y="609600"/>
            <a:ext cx="8153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The Le family was sleeping when the mailman came</a:t>
            </a:r>
          </a:p>
        </p:txBody>
      </p:sp>
      <p:sp>
        <p:nvSpPr>
          <p:cNvPr id="83978" name="Text Box 10"/>
          <p:cNvSpPr txBox="1">
            <a:spLocks noChangeArrowheads="1"/>
          </p:cNvSpPr>
          <p:nvPr/>
        </p:nvSpPr>
        <p:spPr bwMode="auto">
          <a:xfrm>
            <a:off x="914400" y="1676400"/>
            <a:ext cx="7391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While Hoa was eating , the phone rang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3979" name="Text Box 11"/>
          <p:cNvSpPr txBox="1">
            <a:spLocks noChangeArrowheads="1"/>
          </p:cNvSpPr>
          <p:nvPr/>
        </p:nvSpPr>
        <p:spPr bwMode="auto">
          <a:xfrm>
            <a:off x="990600" y="2362200"/>
            <a:ext cx="7848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When Nam won the race, the crowd was cheering</a:t>
            </a:r>
            <a:r>
              <a:rPr lang="en-US" sz="2800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83980" name="Text Box 12"/>
          <p:cNvSpPr txBox="1">
            <a:spLocks noChangeArrowheads="1"/>
          </p:cNvSpPr>
          <p:nvPr/>
        </p:nvSpPr>
        <p:spPr bwMode="auto">
          <a:xfrm>
            <a:off x="914400" y="3124200"/>
            <a:ext cx="7924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Mrs Thoa was cooking when Tuan arrived home. </a:t>
            </a:r>
          </a:p>
        </p:txBody>
      </p:sp>
      <p:sp>
        <p:nvSpPr>
          <p:cNvPr id="83981" name="Text Box 13"/>
          <p:cNvSpPr txBox="1">
            <a:spLocks noChangeArrowheads="1"/>
          </p:cNvSpPr>
          <p:nvPr/>
        </p:nvSpPr>
        <p:spPr bwMode="auto">
          <a:xfrm>
            <a:off x="990600" y="3962400"/>
            <a:ext cx="7848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When Lan arrived at school, the school drum was sounding.</a:t>
            </a:r>
          </a:p>
        </p:txBody>
      </p:sp>
      <p:sp>
        <p:nvSpPr>
          <p:cNvPr id="83982" name="Text Box 14"/>
          <p:cNvSpPr txBox="1">
            <a:spLocks noChangeArrowheads="1"/>
          </p:cNvSpPr>
          <p:nvPr/>
        </p:nvSpPr>
        <p:spPr bwMode="auto">
          <a:xfrm>
            <a:off x="1066800" y="5059363"/>
            <a:ext cx="7239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It was raining when the plane got to Ha Noi.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836"/>
    </mc:Choice>
    <mc:Fallback>
      <p:transition spd="slow" advTm="82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839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5" dur="500"/>
                                        <p:tgtEl>
                                          <p:spTgt spid="83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0" dur="500"/>
                                        <p:tgtEl>
                                          <p:spTgt spid="839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4" dur="500"/>
                                        <p:tgtEl>
                                          <p:spTgt spid="83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9" dur="500"/>
                                        <p:tgtEl>
                                          <p:spTgt spid="83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3" dur="500"/>
                                        <p:tgtEl>
                                          <p:spTgt spid="83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8" dur="500"/>
                                        <p:tgtEl>
                                          <p:spTgt spid="83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2" dur="500"/>
                                        <p:tgtEl>
                                          <p:spTgt spid="83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7" dur="500"/>
                                        <p:tgtEl>
                                          <p:spTgt spid="83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1" dur="500"/>
                                        <p:tgtEl>
                                          <p:spTgt spid="83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6" dur="500"/>
                                        <p:tgtEl>
                                          <p:spTgt spid="83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60" dur="500"/>
                                        <p:tgtEl>
                                          <p:spTgt spid="83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3970" grpId="0"/>
      <p:bldP spid="83971" grpId="0"/>
      <p:bldP spid="83972" grpId="0"/>
      <p:bldP spid="83973" grpId="0"/>
      <p:bldP spid="83974" grpId="0"/>
      <p:bldP spid="83975" grpId="0"/>
      <p:bldP spid="83977" grpId="0"/>
      <p:bldP spid="83978" grpId="0"/>
      <p:bldP spid="83979" grpId="0"/>
      <p:bldP spid="83980" grpId="0"/>
      <p:bldP spid="83981" grpId="0"/>
      <p:bldP spid="8398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8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185863"/>
            <a:ext cx="46482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9" name="Picture 3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171575"/>
            <a:ext cx="4583113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0" name="Picture 4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185863"/>
            <a:ext cx="46482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6" name="Picture 3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200150"/>
            <a:ext cx="46482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7" name="Picture 3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114425"/>
            <a:ext cx="4648200" cy="441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5" name="Picture 3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157288"/>
            <a:ext cx="56388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01" name="Text Box 41"/>
          <p:cNvSpPr txBox="1">
            <a:spLocks noChangeArrowheads="1"/>
          </p:cNvSpPr>
          <p:nvPr/>
        </p:nvSpPr>
        <p:spPr bwMode="auto">
          <a:xfrm>
            <a:off x="1905000" y="152400"/>
            <a:ext cx="72390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sz="2000" b="1">
                <a:solidFill>
                  <a:srgbClr val="FF0066"/>
                </a:solidFill>
                <a:latin typeface="Times New Roman" panose="02020603050405020304" pitchFamily="18" charset="0"/>
              </a:rPr>
              <a:t>Look at the pictures. Write the sentences. Say what the people are always doing</a:t>
            </a:r>
          </a:p>
        </p:txBody>
      </p:sp>
      <p:sp>
        <p:nvSpPr>
          <p:cNvPr id="11273" name="Rectangle 1"/>
          <p:cNvSpPr>
            <a:spLocks noChangeArrowheads="1"/>
          </p:cNvSpPr>
          <p:nvPr/>
        </p:nvSpPr>
        <p:spPr bwMode="auto">
          <a:xfrm>
            <a:off x="152400" y="152400"/>
            <a:ext cx="1168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 i="1">
                <a:latin typeface="Arial Narrow" panose="020B0606020202030204" pitchFamily="34" charset="0"/>
              </a:rPr>
              <a:t>Exercise 3</a:t>
            </a:r>
            <a:endParaRPr lang="en-US" sz="2000">
              <a:latin typeface="Arial Narrow" panose="020B0606020202030204" pitchFamily="34" charset="0"/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829"/>
    </mc:Choice>
    <mc:Fallback>
      <p:transition spd="slow" advTm="258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92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2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2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2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2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2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2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220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32" t="45325" r="56209" b="37209"/>
          <a:stretch>
            <a:fillRect/>
          </a:stretch>
        </p:blipFill>
        <p:spPr bwMode="auto">
          <a:xfrm>
            <a:off x="228600" y="76200"/>
            <a:ext cx="25146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77" t="45436" r="29680" b="36339"/>
          <a:stretch>
            <a:fillRect/>
          </a:stretch>
        </p:blipFill>
        <p:spPr bwMode="auto">
          <a:xfrm>
            <a:off x="3276600" y="76200"/>
            <a:ext cx="25146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34" t="46323" r="2710" b="36212"/>
          <a:stretch>
            <a:fillRect/>
          </a:stretch>
        </p:blipFill>
        <p:spPr bwMode="auto">
          <a:xfrm>
            <a:off x="6324600" y="152400"/>
            <a:ext cx="24384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8" t="66830" r="57916" b="15123"/>
          <a:stretch>
            <a:fillRect/>
          </a:stretch>
        </p:blipFill>
        <p:spPr bwMode="auto">
          <a:xfrm>
            <a:off x="228600" y="3505200"/>
            <a:ext cx="27432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61" t="68106" r="31323" b="14238"/>
          <a:stretch>
            <a:fillRect/>
          </a:stretch>
        </p:blipFill>
        <p:spPr bwMode="auto">
          <a:xfrm>
            <a:off x="3352800" y="3581400"/>
            <a:ext cx="25908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51" t="68106" r="3891" b="12909"/>
          <a:stretch>
            <a:fillRect/>
          </a:stretch>
        </p:blipFill>
        <p:spPr bwMode="auto">
          <a:xfrm>
            <a:off x="6400800" y="3505200"/>
            <a:ext cx="25146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9" name="Text Box 11"/>
          <p:cNvSpPr txBox="1">
            <a:spLocks noChangeArrowheads="1"/>
          </p:cNvSpPr>
          <p:nvPr/>
        </p:nvSpPr>
        <p:spPr bwMode="auto">
          <a:xfrm>
            <a:off x="0" y="2514600"/>
            <a:ext cx="3124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0"/>
              <a:t>Bao is always forgetting his homework</a:t>
            </a:r>
          </a:p>
        </p:txBody>
      </p:sp>
      <p:sp>
        <p:nvSpPr>
          <p:cNvPr id="12300" name="Text Box 12"/>
          <p:cNvSpPr txBox="1">
            <a:spLocks noChangeArrowheads="1"/>
          </p:cNvSpPr>
          <p:nvPr/>
        </p:nvSpPr>
        <p:spPr bwMode="auto">
          <a:xfrm>
            <a:off x="3352800" y="2438400"/>
            <a:ext cx="2819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0">
                <a:solidFill>
                  <a:srgbClr val="0000CC"/>
                </a:solidFill>
              </a:rPr>
              <a:t>Mrs Nga is always losing her umbrella</a:t>
            </a:r>
          </a:p>
        </p:txBody>
      </p:sp>
      <p:sp>
        <p:nvSpPr>
          <p:cNvPr id="12301" name="Text Box 13"/>
          <p:cNvSpPr txBox="1">
            <a:spLocks noChangeArrowheads="1"/>
          </p:cNvSpPr>
          <p:nvPr/>
        </p:nvSpPr>
        <p:spPr bwMode="auto">
          <a:xfrm>
            <a:off x="6172200" y="2438400"/>
            <a:ext cx="29718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0">
                <a:solidFill>
                  <a:srgbClr val="0000CC"/>
                </a:solidFill>
              </a:rPr>
              <a:t>Mr and Mrs Thanh are always missing bus</a:t>
            </a:r>
          </a:p>
        </p:txBody>
      </p:sp>
      <p:sp>
        <p:nvSpPr>
          <p:cNvPr id="12302" name="Text Box 14"/>
          <p:cNvSpPr txBox="1">
            <a:spLocks noChangeArrowheads="1"/>
          </p:cNvSpPr>
          <p:nvPr/>
        </p:nvSpPr>
        <p:spPr bwMode="auto">
          <a:xfrm>
            <a:off x="0" y="6111875"/>
            <a:ext cx="3429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0">
                <a:solidFill>
                  <a:srgbClr val="0000CC"/>
                </a:solidFill>
              </a:rPr>
              <a:t>Nam is always watching TV</a:t>
            </a:r>
          </a:p>
        </p:txBody>
      </p:sp>
      <p:sp>
        <p:nvSpPr>
          <p:cNvPr id="12303" name="Text Box 15"/>
          <p:cNvSpPr txBox="1">
            <a:spLocks noChangeArrowheads="1"/>
          </p:cNvSpPr>
          <p:nvPr/>
        </p:nvSpPr>
        <p:spPr bwMode="auto">
          <a:xfrm>
            <a:off x="3276600" y="6096000"/>
            <a:ext cx="3048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0">
                <a:solidFill>
                  <a:srgbClr val="0000CC"/>
                </a:solidFill>
              </a:rPr>
              <a:t>Na is always talking on the</a:t>
            </a:r>
            <a:r>
              <a:rPr lang="en-US" sz="1800" b="0">
                <a:solidFill>
                  <a:srgbClr val="0000CC"/>
                </a:solidFill>
              </a:rPr>
              <a:t> </a:t>
            </a:r>
            <a:r>
              <a:rPr lang="en-US" b="0">
                <a:solidFill>
                  <a:srgbClr val="0000CC"/>
                </a:solidFill>
              </a:rPr>
              <a:t>phone</a:t>
            </a:r>
          </a:p>
        </p:txBody>
      </p:sp>
      <p:sp>
        <p:nvSpPr>
          <p:cNvPr id="12304" name="Text Box 16"/>
          <p:cNvSpPr txBox="1">
            <a:spLocks noChangeArrowheads="1"/>
          </p:cNvSpPr>
          <p:nvPr/>
        </p:nvSpPr>
        <p:spPr bwMode="auto">
          <a:xfrm>
            <a:off x="6324600" y="6096000"/>
            <a:ext cx="2819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b="0">
                <a:solidFill>
                  <a:srgbClr val="0000CC"/>
                </a:solidFill>
              </a:rPr>
              <a:t>Liem is always going out</a:t>
            </a:r>
          </a:p>
        </p:txBody>
      </p:sp>
      <p:sp>
        <p:nvSpPr>
          <p:cNvPr id="12305" name="Text Box 17"/>
          <p:cNvSpPr txBox="1">
            <a:spLocks noChangeArrowheads="1"/>
          </p:cNvSpPr>
          <p:nvPr/>
        </p:nvSpPr>
        <p:spPr bwMode="auto">
          <a:xfrm>
            <a:off x="0" y="1981200"/>
            <a:ext cx="3581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0"/>
              <a:t>Bao/</a:t>
            </a:r>
            <a:r>
              <a:rPr lang="en-US" sz="2000" b="0">
                <a:solidFill>
                  <a:srgbClr val="FFFF00"/>
                </a:solidFill>
              </a:rPr>
              <a:t> </a:t>
            </a:r>
            <a:r>
              <a:rPr lang="en-US" sz="2000" b="0"/>
              <a:t>forget</a:t>
            </a:r>
            <a:r>
              <a:rPr lang="en-US" sz="2000" b="0">
                <a:solidFill>
                  <a:srgbClr val="FFFF00"/>
                </a:solidFill>
              </a:rPr>
              <a:t>/ </a:t>
            </a:r>
            <a:r>
              <a:rPr lang="en-US" sz="2000" b="0"/>
              <a:t>homework</a:t>
            </a:r>
          </a:p>
        </p:txBody>
      </p:sp>
      <p:sp>
        <p:nvSpPr>
          <p:cNvPr id="12306" name="Text Box 18"/>
          <p:cNvSpPr txBox="1">
            <a:spLocks noChangeArrowheads="1"/>
          </p:cNvSpPr>
          <p:nvPr/>
        </p:nvSpPr>
        <p:spPr bwMode="auto">
          <a:xfrm>
            <a:off x="3276600" y="1981200"/>
            <a:ext cx="2667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0"/>
              <a:t>Mrs.Nga/lose/umbrella</a:t>
            </a:r>
          </a:p>
        </p:txBody>
      </p:sp>
      <p:sp>
        <p:nvSpPr>
          <p:cNvPr id="12307" name="Text Box 19"/>
          <p:cNvSpPr txBox="1">
            <a:spLocks noChangeArrowheads="1"/>
          </p:cNvSpPr>
          <p:nvPr/>
        </p:nvSpPr>
        <p:spPr bwMode="auto">
          <a:xfrm>
            <a:off x="6019800" y="1981200"/>
            <a:ext cx="3886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0"/>
              <a:t>Mr. and Mrs.Thanh/miss/bus</a:t>
            </a:r>
          </a:p>
        </p:txBody>
      </p:sp>
      <p:sp>
        <p:nvSpPr>
          <p:cNvPr id="12308" name="Text Box 20"/>
          <p:cNvSpPr txBox="1">
            <a:spLocks noChangeArrowheads="1"/>
          </p:cNvSpPr>
          <p:nvPr/>
        </p:nvSpPr>
        <p:spPr bwMode="auto">
          <a:xfrm>
            <a:off x="304800" y="5791200"/>
            <a:ext cx="3810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0"/>
              <a:t>Nam/watch/TV</a:t>
            </a:r>
          </a:p>
        </p:txBody>
      </p:sp>
      <p:sp>
        <p:nvSpPr>
          <p:cNvPr id="12309" name="Text Box 21"/>
          <p:cNvSpPr txBox="1">
            <a:spLocks noChangeArrowheads="1"/>
          </p:cNvSpPr>
          <p:nvPr/>
        </p:nvSpPr>
        <p:spPr bwMode="auto">
          <a:xfrm>
            <a:off x="3886200" y="5715000"/>
            <a:ext cx="2819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0"/>
              <a:t>Na/ talk/phone</a:t>
            </a:r>
          </a:p>
        </p:txBody>
      </p:sp>
      <p:sp>
        <p:nvSpPr>
          <p:cNvPr id="12310" name="Text Box 22"/>
          <p:cNvSpPr txBox="1">
            <a:spLocks noChangeArrowheads="1"/>
          </p:cNvSpPr>
          <p:nvPr/>
        </p:nvSpPr>
        <p:spPr bwMode="auto">
          <a:xfrm>
            <a:off x="6781800" y="5715000"/>
            <a:ext cx="2819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b="0"/>
              <a:t>Liem/go/ out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9372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6206"/>
    </mc:Choice>
    <mc:Fallback>
      <p:transition spd="slow" advTm="76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1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12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12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1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12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9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6" dur="5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1" dur="5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6" dur="5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299" grpId="0"/>
      <p:bldP spid="12300" grpId="0"/>
      <p:bldP spid="12301" grpId="0"/>
      <p:bldP spid="12302" grpId="0"/>
      <p:bldP spid="12303" grpId="0"/>
      <p:bldP spid="12304" grpId="0"/>
      <p:bldP spid="12305" grpId="0"/>
      <p:bldP spid="12306" grpId="0"/>
      <p:bldP spid="12307" grpId="0"/>
      <p:bldP spid="12308" grpId="0"/>
      <p:bldP spid="12309" grpId="0"/>
      <p:bldP spid="123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1|5.7|5.5|10.5|9.2|12.4|3.6|2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10.7|31.4|4.3|10.2|8.9|14.2|8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6.4|2.6|8.1|1.8|3.5|13.4|0.9|18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23.9|6.2|4.4|4.1|4.5|4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7|10.1|2.8|2.5|2.1|1.9|2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9.2|8.5|8.1|7.2|7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5.9|13.3|0.9|0.8|0.8|1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5.3|6.5|6.6|6.8|5.7|4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1|23.4|19.3|12.5|10|8.9|18.1|9.6|5.6"/>
</p:tagLst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.VnTime"/>
        <a:ea typeface=""/>
        <a:cs typeface=""/>
      </a:majorFont>
      <a:minorFont>
        <a:latin typeface=".VnTim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anose="020B0606020202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Narrow" panose="020B060602020203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3088</TotalTime>
  <Words>684</Words>
  <Application>Microsoft Office PowerPoint</Application>
  <PresentationFormat>On-screen Show (4:3)</PresentationFormat>
  <Paragraphs>119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.VnArial</vt:lpstr>
      <vt:lpstr>.VnAristote</vt:lpstr>
      <vt:lpstr>.VnRevue</vt:lpstr>
      <vt:lpstr>.VnTime</vt:lpstr>
      <vt:lpstr>Arial</vt:lpstr>
      <vt:lpstr>Arial Black</vt:lpstr>
      <vt:lpstr>Arial Narrow</vt:lpstr>
      <vt:lpstr>Times New Roman</vt:lpstr>
      <vt:lpstr>Default Design</vt:lpstr>
      <vt:lpstr>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Excercise: Choose the best answer.</vt:lpstr>
      <vt:lpstr>PowerPoint Presentation</vt:lpstr>
      <vt:lpstr>PowerPoint Presentation</vt:lpstr>
    </vt:vector>
  </TitlesOfParts>
  <Company>LOD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Thuy-hoa</dc:creator>
  <cp:lastModifiedBy>VTC</cp:lastModifiedBy>
  <cp:revision>230</cp:revision>
  <dcterms:created xsi:type="dcterms:W3CDTF">2003-01-10T09:01:51Z</dcterms:created>
  <dcterms:modified xsi:type="dcterms:W3CDTF">2020-04-17T19:59:57Z</dcterms:modified>
</cp:coreProperties>
</file>